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0C268E2-9292-42E2-8BDB-7D7BC90B5BCB}">
  <a:tblStyle styleId="{30C268E2-9292-42E2-8BDB-7D7BC90B5B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5d98570a5_2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0" name="Google Shape;60;g75d98570a5_2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5d98570a5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5d98570a5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5db74d6b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5db74d6b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c4d8018d9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c4d8018d9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5d98570a5_7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5d98570a5_7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c46f900bc_1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c46f900bc_1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For task #2, use parts feature to search </a:t>
            </a:r>
            <a:r>
              <a:rPr b="1" lang="en" sz="1400">
                <a:solidFill>
                  <a:schemeClr val="dk1"/>
                </a:solidFill>
              </a:rPr>
              <a:t>closest body parts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c46f900bc_1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c46f900bc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c6e3f1c3e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c6e3f1c3e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c6e3f1c3e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c6e3f1c3e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c46f900bc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6c46f900bc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6c6e3f1c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6c6e3f1c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5d98570a5_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5d98570a5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6c6e3f1c3e_1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6c6e3f1c3e_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6c6e3f1c3e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6c6e3f1c3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75d98570a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75d98570a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6c46f900b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6c46f900b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75d98570a5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75d98570a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6c6e3f1c3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6c6e3f1c3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For task #2, use parts feature to search </a:t>
            </a:r>
            <a:r>
              <a:rPr b="1" lang="en" sz="1400">
                <a:solidFill>
                  <a:schemeClr val="dk1"/>
                </a:solidFill>
              </a:rPr>
              <a:t>closest body parts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5d98570a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5d98570a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5d98570a5_7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5d98570a5_7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c3ca0c9d3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c3ca0c9d3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3ca0c9d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3ca0c9d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c46f900bc_1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c46f900bc_1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c3ca0c9d3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c3ca0c9d3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cda2938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cda2938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685800" y="1543050"/>
            <a:ext cx="7772400" cy="857250"/>
          </a:xfrm>
          <a:prstGeom prst="rect">
            <a:avLst/>
          </a:prstGeom>
          <a:noFill/>
          <a:ln>
            <a:noFill/>
          </a:ln>
          <a:effectLst>
            <a:outerShdw blurRad="63500" dir="8100000" dist="12699">
              <a:srgbClr val="FFFFFF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685800" y="2628900"/>
            <a:ext cx="7772400" cy="1314450"/>
          </a:xfrm>
          <a:prstGeom prst="rect">
            <a:avLst/>
          </a:prstGeom>
          <a:noFill/>
          <a:ln>
            <a:noFill/>
          </a:ln>
          <a:effectLst>
            <a:outerShdw blurRad="63500" dir="8100000" dist="12699">
              <a:srgbClr val="FFFFFF">
                <a:alpha val="7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07731"/>
            <a:ext cx="6858000" cy="435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707731"/>
            <a:ext cx="6858000" cy="43576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  <a:effectLst>
            <a:outerShdw blurRad="63500" dir="8100000" dist="12699">
              <a:srgbClr val="FFFFFF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  <a:effectLst>
            <a:outerShdw blurRad="63500" dir="8100000" dist="12699">
              <a:srgbClr val="FFFFFF">
                <a:alpha val="7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20.jpg"/><Relationship Id="rId5" Type="http://schemas.openxmlformats.org/officeDocument/2006/relationships/image" Target="../media/image2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jpg"/><Relationship Id="rId10" Type="http://schemas.openxmlformats.org/officeDocument/2006/relationships/image" Target="../media/image35.jpg"/><Relationship Id="rId13" Type="http://schemas.openxmlformats.org/officeDocument/2006/relationships/image" Target="../media/image37.jpg"/><Relationship Id="rId12" Type="http://schemas.openxmlformats.org/officeDocument/2006/relationships/image" Target="../media/image39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Relationship Id="rId4" Type="http://schemas.openxmlformats.org/officeDocument/2006/relationships/image" Target="../media/image28.jpg"/><Relationship Id="rId9" Type="http://schemas.openxmlformats.org/officeDocument/2006/relationships/image" Target="../media/image30.jpg"/><Relationship Id="rId5" Type="http://schemas.openxmlformats.org/officeDocument/2006/relationships/image" Target="../media/image29.jpg"/><Relationship Id="rId6" Type="http://schemas.openxmlformats.org/officeDocument/2006/relationships/image" Target="../media/image31.jpg"/><Relationship Id="rId7" Type="http://schemas.openxmlformats.org/officeDocument/2006/relationships/image" Target="../media/image33.jpg"/><Relationship Id="rId8" Type="http://schemas.openxmlformats.org/officeDocument/2006/relationships/image" Target="../media/image32.jp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jpg"/><Relationship Id="rId10" Type="http://schemas.openxmlformats.org/officeDocument/2006/relationships/image" Target="../media/image44.jpg"/><Relationship Id="rId13" Type="http://schemas.openxmlformats.org/officeDocument/2006/relationships/image" Target="../media/image49.jpg"/><Relationship Id="rId12" Type="http://schemas.openxmlformats.org/officeDocument/2006/relationships/image" Target="../media/image48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jpg"/><Relationship Id="rId4" Type="http://schemas.openxmlformats.org/officeDocument/2006/relationships/image" Target="../media/image43.jpg"/><Relationship Id="rId9" Type="http://schemas.openxmlformats.org/officeDocument/2006/relationships/image" Target="../media/image40.jpg"/><Relationship Id="rId15" Type="http://schemas.openxmlformats.org/officeDocument/2006/relationships/image" Target="../media/image50.jpg"/><Relationship Id="rId14" Type="http://schemas.openxmlformats.org/officeDocument/2006/relationships/image" Target="../media/image47.jpg"/><Relationship Id="rId5" Type="http://schemas.openxmlformats.org/officeDocument/2006/relationships/image" Target="../media/image36.jpg"/><Relationship Id="rId6" Type="http://schemas.openxmlformats.org/officeDocument/2006/relationships/image" Target="../media/image45.jpg"/><Relationship Id="rId7" Type="http://schemas.openxmlformats.org/officeDocument/2006/relationships/image" Target="../media/image41.jpg"/><Relationship Id="rId8" Type="http://schemas.openxmlformats.org/officeDocument/2006/relationships/image" Target="../media/image3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685800" y="154305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Fashion Recommendation Using Social Media Data</a:t>
            </a:r>
            <a:endParaRPr b="0" i="0" sz="4400" u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685800" y="2802200"/>
            <a:ext cx="77724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" sz="2500"/>
              <a:t>Haitian Zhang, Jong Hwi Park, Kefei Wu, Jiebo Luo</a:t>
            </a:r>
            <a:endParaRPr sz="2500"/>
          </a:p>
          <a:p>
            <a:pPr indent="-139700" lvl="0" marL="3429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500"/>
          </a:p>
          <a:p>
            <a:pPr indent="-139700" lvl="0" marL="3429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" sz="2500"/>
              <a:t>University of Rochester</a:t>
            </a:r>
            <a:endParaRPr sz="2500"/>
          </a:p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" sz="1500"/>
              <a:t>V</a:t>
            </a:r>
            <a:r>
              <a:rPr lang="en" sz="1500"/>
              <a:t>isual </a:t>
            </a:r>
            <a:r>
              <a:rPr b="1" lang="en" sz="1500"/>
              <a:t>I</a:t>
            </a:r>
            <a:r>
              <a:rPr lang="en" sz="1500"/>
              <a:t>ntelligence &amp; </a:t>
            </a:r>
            <a:r>
              <a:rPr b="1" lang="en" sz="1500"/>
              <a:t>S</a:t>
            </a:r>
            <a:r>
              <a:rPr lang="en" sz="1500"/>
              <a:t>ocial Mul</a:t>
            </a:r>
            <a:r>
              <a:rPr b="1" lang="en" sz="1500"/>
              <a:t>t</a:t>
            </a:r>
            <a:r>
              <a:rPr lang="en" sz="1500"/>
              <a:t>imedia </a:t>
            </a:r>
            <a:r>
              <a:rPr b="1" lang="en" sz="1500"/>
              <a:t>A</a:t>
            </a:r>
            <a:r>
              <a:rPr lang="en" sz="1500"/>
              <a:t>nalytics Research Group</a:t>
            </a:r>
            <a:endParaRPr sz="1500"/>
          </a:p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6225" y="4708825"/>
            <a:ext cx="2169125" cy="4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11700" y="1152475"/>
            <a:ext cx="410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lot of pictures have multiple pictures concatenated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Yolo-V3 [1] with Darknet-53 backbone model was used to crop a person(selfie) with highest confidence score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Parsing through each item is needed through item segmentation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Fashion item segmentation was employed via JPPNet [2], resulting in 19 possible segmentations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However, 7 body part labels are excluded and Right/Left Shoe are combined, resulting in 11 segmentations</a:t>
            </a:r>
            <a:endParaRPr sz="1400"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1966" y="1572225"/>
            <a:ext cx="914412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269" y="1572251"/>
            <a:ext cx="914397" cy="228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6775" y="1572225"/>
            <a:ext cx="195405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/>
          <p:nvPr/>
        </p:nvSpPr>
        <p:spPr>
          <a:xfrm>
            <a:off x="6527338" y="2452575"/>
            <a:ext cx="194400" cy="52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/>
          <p:nvPr/>
        </p:nvSpPr>
        <p:spPr>
          <a:xfrm>
            <a:off x="7860113" y="2452575"/>
            <a:ext cx="194400" cy="52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1619" y="4220801"/>
            <a:ext cx="4072931" cy="14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3850" y="4024000"/>
            <a:ext cx="4040695" cy="14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Feature Extraction - word hashtags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204650" y="1373325"/>
            <a:ext cx="3021000" cy="31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Wikipedia pretrained GloVe [4] word embedding was used</a:t>
            </a:r>
            <a:r>
              <a:rPr lang="en"/>
              <a:t> to extract 300-d features from hashtag. The features are averaged to generate a 300-d feature.</a:t>
            </a:r>
            <a:endParaRPr/>
          </a:p>
        </p:txBody>
      </p:sp>
      <p:sp>
        <p:nvSpPr>
          <p:cNvPr id="182" name="Google Shape;182;p25"/>
          <p:cNvSpPr txBox="1"/>
          <p:nvPr/>
        </p:nvSpPr>
        <p:spPr>
          <a:xfrm>
            <a:off x="3979425" y="1073975"/>
            <a:ext cx="5034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["#blackoutfit", "#chic", "#classy", "#weartowork", "#sweater"]</a:t>
            </a:r>
            <a:endParaRPr/>
          </a:p>
        </p:txBody>
      </p:sp>
      <p:cxnSp>
        <p:nvCxnSpPr>
          <p:cNvPr id="183" name="Google Shape;183;p25"/>
          <p:cNvCxnSpPr/>
          <p:nvPr/>
        </p:nvCxnSpPr>
        <p:spPr>
          <a:xfrm>
            <a:off x="4653150" y="1484775"/>
            <a:ext cx="0" cy="7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5"/>
          <p:cNvCxnSpPr/>
          <p:nvPr/>
        </p:nvCxnSpPr>
        <p:spPr>
          <a:xfrm>
            <a:off x="5545050" y="1484775"/>
            <a:ext cx="0" cy="7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5"/>
          <p:cNvCxnSpPr/>
          <p:nvPr/>
        </p:nvCxnSpPr>
        <p:spPr>
          <a:xfrm>
            <a:off x="6228775" y="1484775"/>
            <a:ext cx="0" cy="7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25"/>
          <p:cNvCxnSpPr/>
          <p:nvPr/>
        </p:nvCxnSpPr>
        <p:spPr>
          <a:xfrm>
            <a:off x="7274000" y="1484775"/>
            <a:ext cx="0" cy="7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5"/>
          <p:cNvCxnSpPr/>
          <p:nvPr/>
        </p:nvCxnSpPr>
        <p:spPr>
          <a:xfrm>
            <a:off x="8390475" y="1484775"/>
            <a:ext cx="0" cy="7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5"/>
          <p:cNvSpPr txBox="1"/>
          <p:nvPr/>
        </p:nvSpPr>
        <p:spPr>
          <a:xfrm>
            <a:off x="3979425" y="2288950"/>
            <a:ext cx="50844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</a:t>
            </a:r>
            <a:r>
              <a:rPr lang="en">
                <a:solidFill>
                  <a:schemeClr val="dk1"/>
                </a:solidFill>
              </a:rPr>
              <a:t>"black", "outfit"</a:t>
            </a:r>
            <a:r>
              <a:rPr lang="en">
                <a:solidFill>
                  <a:schemeClr val="dk1"/>
                </a:solidFill>
              </a:rPr>
              <a:t>, "chic", "classy", </a:t>
            </a:r>
            <a:r>
              <a:rPr lang="en">
                <a:solidFill>
                  <a:schemeClr val="dk1"/>
                </a:solidFill>
              </a:rPr>
              <a:t>"wear", "to", "work"</a:t>
            </a:r>
            <a:r>
              <a:rPr lang="en">
                <a:solidFill>
                  <a:schemeClr val="dk1"/>
                </a:solidFill>
              </a:rPr>
              <a:t>,"sweater"]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3543350" y="1583400"/>
            <a:ext cx="954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Viterbi algorithm </a:t>
            </a:r>
            <a:endParaRPr/>
          </a:p>
        </p:txBody>
      </p:sp>
      <p:cxnSp>
        <p:nvCxnSpPr>
          <p:cNvPr id="190" name="Google Shape;190;p25"/>
          <p:cNvCxnSpPr/>
          <p:nvPr/>
        </p:nvCxnSpPr>
        <p:spPr>
          <a:xfrm>
            <a:off x="4411175" y="2612200"/>
            <a:ext cx="0" cy="7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5"/>
          <p:cNvCxnSpPr/>
          <p:nvPr/>
        </p:nvCxnSpPr>
        <p:spPr>
          <a:xfrm>
            <a:off x="5034675" y="2612200"/>
            <a:ext cx="0" cy="7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5"/>
          <p:cNvCxnSpPr/>
          <p:nvPr/>
        </p:nvCxnSpPr>
        <p:spPr>
          <a:xfrm>
            <a:off x="5608850" y="2612200"/>
            <a:ext cx="0" cy="7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5"/>
          <p:cNvCxnSpPr/>
          <p:nvPr/>
        </p:nvCxnSpPr>
        <p:spPr>
          <a:xfrm>
            <a:off x="6228775" y="2612200"/>
            <a:ext cx="0" cy="7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5"/>
          <p:cNvCxnSpPr/>
          <p:nvPr/>
        </p:nvCxnSpPr>
        <p:spPr>
          <a:xfrm>
            <a:off x="6905075" y="2612200"/>
            <a:ext cx="0" cy="7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5"/>
          <p:cNvCxnSpPr/>
          <p:nvPr/>
        </p:nvCxnSpPr>
        <p:spPr>
          <a:xfrm>
            <a:off x="7378150" y="2612200"/>
            <a:ext cx="0" cy="7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25"/>
          <p:cNvCxnSpPr/>
          <p:nvPr/>
        </p:nvCxnSpPr>
        <p:spPr>
          <a:xfrm>
            <a:off x="7881100" y="2612200"/>
            <a:ext cx="0" cy="7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5"/>
          <p:cNvCxnSpPr/>
          <p:nvPr/>
        </p:nvCxnSpPr>
        <p:spPr>
          <a:xfrm>
            <a:off x="8493625" y="2612200"/>
            <a:ext cx="0" cy="7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25"/>
          <p:cNvSpPr txBox="1"/>
          <p:nvPr/>
        </p:nvSpPr>
        <p:spPr>
          <a:xfrm>
            <a:off x="3116853" y="2678050"/>
            <a:ext cx="11676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GloVe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</a:t>
            </a:r>
            <a:endParaRPr/>
          </a:p>
        </p:txBody>
      </p:sp>
      <p:sp>
        <p:nvSpPr>
          <p:cNvPr id="199" name="Google Shape;199;p25"/>
          <p:cNvSpPr/>
          <p:nvPr/>
        </p:nvSpPr>
        <p:spPr>
          <a:xfrm>
            <a:off x="4371250" y="3418400"/>
            <a:ext cx="93000" cy="44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5"/>
          <p:cNvSpPr/>
          <p:nvPr/>
        </p:nvSpPr>
        <p:spPr>
          <a:xfrm>
            <a:off x="4988175" y="3418400"/>
            <a:ext cx="93000" cy="44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/>
          <p:nvPr/>
        </p:nvSpPr>
        <p:spPr>
          <a:xfrm>
            <a:off x="5562350" y="3418400"/>
            <a:ext cx="93000" cy="44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"/>
          <p:cNvSpPr/>
          <p:nvPr/>
        </p:nvSpPr>
        <p:spPr>
          <a:xfrm>
            <a:off x="6182275" y="3418400"/>
            <a:ext cx="93000" cy="44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5"/>
          <p:cNvSpPr/>
          <p:nvPr/>
        </p:nvSpPr>
        <p:spPr>
          <a:xfrm>
            <a:off x="6858575" y="3418400"/>
            <a:ext cx="93000" cy="44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/>
          <p:nvPr/>
        </p:nvSpPr>
        <p:spPr>
          <a:xfrm>
            <a:off x="7331650" y="3418400"/>
            <a:ext cx="93000" cy="44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"/>
          <p:cNvSpPr/>
          <p:nvPr/>
        </p:nvSpPr>
        <p:spPr>
          <a:xfrm>
            <a:off x="7834600" y="3418400"/>
            <a:ext cx="93000" cy="44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"/>
          <p:cNvSpPr/>
          <p:nvPr/>
        </p:nvSpPr>
        <p:spPr>
          <a:xfrm>
            <a:off x="8447125" y="3418400"/>
            <a:ext cx="93000" cy="44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25"/>
          <p:cNvCxnSpPr/>
          <p:nvPr/>
        </p:nvCxnSpPr>
        <p:spPr>
          <a:xfrm>
            <a:off x="6529400" y="3922325"/>
            <a:ext cx="0" cy="3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25"/>
          <p:cNvSpPr txBox="1"/>
          <p:nvPr/>
        </p:nvSpPr>
        <p:spPr>
          <a:xfrm>
            <a:off x="5411000" y="3869925"/>
            <a:ext cx="987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averaging</a:t>
            </a:r>
            <a:endParaRPr/>
          </a:p>
        </p:txBody>
      </p:sp>
      <p:sp>
        <p:nvSpPr>
          <p:cNvPr id="209" name="Google Shape;209;p25"/>
          <p:cNvSpPr/>
          <p:nvPr/>
        </p:nvSpPr>
        <p:spPr>
          <a:xfrm>
            <a:off x="6482900" y="4344150"/>
            <a:ext cx="93000" cy="44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Feature Extraction - word titles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"/>
          <p:cNvSpPr txBox="1"/>
          <p:nvPr>
            <p:ph idx="1" type="body"/>
          </p:nvPr>
        </p:nvSpPr>
        <p:spPr>
          <a:xfrm>
            <a:off x="204650" y="1373325"/>
            <a:ext cx="3021000" cy="31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Same GloVe method from hashtag feature extraction</a:t>
            </a:r>
            <a:r>
              <a:rPr lang="en"/>
              <a:t> was used to extract 300-d features from titles after applying RegEx and splitting strings. The features are averaged to generate a 300-d feature.</a:t>
            </a:r>
            <a:endParaRPr/>
          </a:p>
        </p:txBody>
      </p:sp>
      <p:sp>
        <p:nvSpPr>
          <p:cNvPr id="216" name="Google Shape;216;p26"/>
          <p:cNvSpPr txBox="1"/>
          <p:nvPr/>
        </p:nvSpPr>
        <p:spPr>
          <a:xfrm>
            <a:off x="4231800" y="1067388"/>
            <a:ext cx="5034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"Red, white, and jazz"</a:t>
            </a:r>
            <a:endParaRPr/>
          </a:p>
        </p:txBody>
      </p:sp>
      <p:cxnSp>
        <p:nvCxnSpPr>
          <p:cNvPr id="217" name="Google Shape;217;p26"/>
          <p:cNvCxnSpPr/>
          <p:nvPr/>
        </p:nvCxnSpPr>
        <p:spPr>
          <a:xfrm>
            <a:off x="6032500" y="1491875"/>
            <a:ext cx="0" cy="7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6"/>
          <p:cNvCxnSpPr/>
          <p:nvPr/>
        </p:nvCxnSpPr>
        <p:spPr>
          <a:xfrm>
            <a:off x="6527650" y="1491875"/>
            <a:ext cx="0" cy="7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26"/>
          <p:cNvCxnSpPr/>
          <p:nvPr/>
        </p:nvCxnSpPr>
        <p:spPr>
          <a:xfrm>
            <a:off x="7037425" y="1491875"/>
            <a:ext cx="0" cy="7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26"/>
          <p:cNvCxnSpPr/>
          <p:nvPr/>
        </p:nvCxnSpPr>
        <p:spPr>
          <a:xfrm>
            <a:off x="7429850" y="1491875"/>
            <a:ext cx="0" cy="7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26"/>
          <p:cNvSpPr txBox="1"/>
          <p:nvPr/>
        </p:nvSpPr>
        <p:spPr>
          <a:xfrm>
            <a:off x="4231800" y="2282363"/>
            <a:ext cx="50844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"red”	“white” “and” “jazz"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2" name="Google Shape;222;p26"/>
          <p:cNvSpPr txBox="1"/>
          <p:nvPr/>
        </p:nvSpPr>
        <p:spPr>
          <a:xfrm>
            <a:off x="4095000" y="1583400"/>
            <a:ext cx="954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egEx, split</a:t>
            </a:r>
            <a:r>
              <a:rPr lang="en"/>
              <a:t> </a:t>
            </a:r>
            <a:endParaRPr/>
          </a:p>
        </p:txBody>
      </p:sp>
      <p:cxnSp>
        <p:nvCxnSpPr>
          <p:cNvPr id="223" name="Google Shape;223;p26"/>
          <p:cNvCxnSpPr/>
          <p:nvPr/>
        </p:nvCxnSpPr>
        <p:spPr>
          <a:xfrm>
            <a:off x="6032500" y="2605613"/>
            <a:ext cx="0" cy="7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26"/>
          <p:cNvCxnSpPr/>
          <p:nvPr/>
        </p:nvCxnSpPr>
        <p:spPr>
          <a:xfrm>
            <a:off x="6515050" y="2605613"/>
            <a:ext cx="0" cy="7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26"/>
          <p:cNvCxnSpPr/>
          <p:nvPr/>
        </p:nvCxnSpPr>
        <p:spPr>
          <a:xfrm>
            <a:off x="7037425" y="2605613"/>
            <a:ext cx="0" cy="7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26"/>
          <p:cNvCxnSpPr/>
          <p:nvPr/>
        </p:nvCxnSpPr>
        <p:spPr>
          <a:xfrm>
            <a:off x="7429850" y="2605613"/>
            <a:ext cx="0" cy="7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26"/>
          <p:cNvSpPr txBox="1"/>
          <p:nvPr/>
        </p:nvSpPr>
        <p:spPr>
          <a:xfrm>
            <a:off x="3988203" y="2678050"/>
            <a:ext cx="11676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GloVe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</a:t>
            </a:r>
            <a:endParaRPr/>
          </a:p>
        </p:txBody>
      </p:sp>
      <p:sp>
        <p:nvSpPr>
          <p:cNvPr id="228" name="Google Shape;228;p26"/>
          <p:cNvSpPr/>
          <p:nvPr/>
        </p:nvSpPr>
        <p:spPr>
          <a:xfrm>
            <a:off x="6003488" y="3379675"/>
            <a:ext cx="93000" cy="44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6"/>
          <p:cNvSpPr/>
          <p:nvPr/>
        </p:nvSpPr>
        <p:spPr>
          <a:xfrm>
            <a:off x="6481150" y="3379675"/>
            <a:ext cx="93000" cy="44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6958788" y="3379688"/>
            <a:ext cx="93000" cy="44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6"/>
          <p:cNvSpPr/>
          <p:nvPr/>
        </p:nvSpPr>
        <p:spPr>
          <a:xfrm>
            <a:off x="7383350" y="3379688"/>
            <a:ext cx="93000" cy="44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2" name="Google Shape;232;p26"/>
          <p:cNvCxnSpPr/>
          <p:nvPr/>
        </p:nvCxnSpPr>
        <p:spPr>
          <a:xfrm>
            <a:off x="6781775" y="3915738"/>
            <a:ext cx="0" cy="3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26"/>
          <p:cNvSpPr txBox="1"/>
          <p:nvPr/>
        </p:nvSpPr>
        <p:spPr>
          <a:xfrm>
            <a:off x="5663375" y="3863338"/>
            <a:ext cx="987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averaging</a:t>
            </a:r>
            <a:endParaRPr/>
          </a:p>
        </p:txBody>
      </p:sp>
      <p:sp>
        <p:nvSpPr>
          <p:cNvPr id="234" name="Google Shape;234;p26"/>
          <p:cNvSpPr/>
          <p:nvPr/>
        </p:nvSpPr>
        <p:spPr>
          <a:xfrm>
            <a:off x="6735275" y="4337563"/>
            <a:ext cx="93000" cy="44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- image</a:t>
            </a:r>
            <a:endParaRPr/>
          </a:p>
        </p:txBody>
      </p:sp>
      <p:grpSp>
        <p:nvGrpSpPr>
          <p:cNvPr id="240" name="Google Shape;240;p27"/>
          <p:cNvGrpSpPr/>
          <p:nvPr/>
        </p:nvGrpSpPr>
        <p:grpSpPr>
          <a:xfrm>
            <a:off x="4095356" y="1127078"/>
            <a:ext cx="5048636" cy="889032"/>
            <a:chOff x="3889425" y="1276025"/>
            <a:chExt cx="5089350" cy="834850"/>
          </a:xfrm>
        </p:grpSpPr>
        <p:pic>
          <p:nvPicPr>
            <p:cNvPr id="241" name="Google Shape;24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89425" y="1276025"/>
              <a:ext cx="5089350" cy="83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27"/>
            <p:cNvSpPr/>
            <p:nvPr/>
          </p:nvSpPr>
          <p:spPr>
            <a:xfrm>
              <a:off x="4328745" y="1276025"/>
              <a:ext cx="223800" cy="679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4909170" y="1276025"/>
              <a:ext cx="223800" cy="679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5859245" y="1285753"/>
              <a:ext cx="223800" cy="679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6809320" y="1285753"/>
              <a:ext cx="223800" cy="679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6" name="Google Shape;2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7171" y="2226048"/>
            <a:ext cx="513400" cy="12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3075" y="1220937"/>
            <a:ext cx="443175" cy="110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/>
          <p:nvPr/>
        </p:nvSpPr>
        <p:spPr>
          <a:xfrm>
            <a:off x="3823600" y="1512250"/>
            <a:ext cx="194400" cy="52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" name="Google Shape;249;p27"/>
          <p:cNvCxnSpPr>
            <a:endCxn id="246" idx="0"/>
          </p:cNvCxnSpPr>
          <p:nvPr/>
        </p:nvCxnSpPr>
        <p:spPr>
          <a:xfrm>
            <a:off x="6123871" y="1865748"/>
            <a:ext cx="0" cy="3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27"/>
          <p:cNvCxnSpPr>
            <a:endCxn id="246" idx="0"/>
          </p:cNvCxnSpPr>
          <p:nvPr/>
        </p:nvCxnSpPr>
        <p:spPr>
          <a:xfrm>
            <a:off x="5212771" y="1880448"/>
            <a:ext cx="911100" cy="34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27"/>
          <p:cNvCxnSpPr>
            <a:stCxn id="242" idx="2"/>
            <a:endCxn id="246" idx="0"/>
          </p:cNvCxnSpPr>
          <p:nvPr/>
        </p:nvCxnSpPr>
        <p:spPr>
          <a:xfrm>
            <a:off x="4642166" y="1850997"/>
            <a:ext cx="1481700" cy="3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27"/>
          <p:cNvCxnSpPr>
            <a:stCxn id="245" idx="2"/>
            <a:endCxn id="246" idx="0"/>
          </p:cNvCxnSpPr>
          <p:nvPr/>
        </p:nvCxnSpPr>
        <p:spPr>
          <a:xfrm flipH="1">
            <a:off x="6123996" y="1861356"/>
            <a:ext cx="978900" cy="3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p27"/>
          <p:cNvSpPr txBox="1"/>
          <p:nvPr>
            <p:ph idx="1" type="body"/>
          </p:nvPr>
        </p:nvSpPr>
        <p:spPr>
          <a:xfrm>
            <a:off x="204650" y="1373325"/>
            <a:ext cx="3021000" cy="31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ImageNet pretrained VGG-19 [3] model was used to extract features from intermediate layers. Extracted features were gathered from each segmentation map.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27"/>
          <p:cNvGrpSpPr/>
          <p:nvPr/>
        </p:nvGrpSpPr>
        <p:grpSpPr>
          <a:xfrm>
            <a:off x="4571999" y="3812978"/>
            <a:ext cx="166653" cy="1224358"/>
            <a:chOff x="4571999" y="3812978"/>
            <a:chExt cx="166653" cy="1224358"/>
          </a:xfrm>
        </p:grpSpPr>
        <p:sp>
          <p:nvSpPr>
            <p:cNvPr id="255" name="Google Shape;255;p27"/>
            <p:cNvSpPr/>
            <p:nvPr/>
          </p:nvSpPr>
          <p:spPr>
            <a:xfrm>
              <a:off x="4572003" y="3812978"/>
              <a:ext cx="72000" cy="385800"/>
            </a:xfrm>
            <a:prstGeom prst="rect">
              <a:avLst/>
            </a:prstGeom>
            <a:solidFill>
              <a:srgbClr val="0077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4666653" y="4651529"/>
              <a:ext cx="72000" cy="385800"/>
            </a:xfrm>
            <a:prstGeom prst="rect">
              <a:avLst/>
            </a:prstGeom>
            <a:solidFill>
              <a:srgbClr val="0077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4572003" y="4651536"/>
              <a:ext cx="72000" cy="3858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4666649" y="3812978"/>
              <a:ext cx="72000" cy="385800"/>
            </a:xfrm>
            <a:prstGeom prst="rect">
              <a:avLst/>
            </a:prstGeom>
            <a:solidFill>
              <a:srgbClr val="FF55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4666649" y="4232257"/>
              <a:ext cx="72000" cy="385800"/>
            </a:xfrm>
            <a:prstGeom prst="rect">
              <a:avLst/>
            </a:prstGeom>
            <a:solidFill>
              <a:srgbClr val="00555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4571999" y="4232252"/>
              <a:ext cx="72000" cy="3858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" name="Google Shape;261;p27"/>
          <p:cNvGrpSpPr/>
          <p:nvPr/>
        </p:nvGrpSpPr>
        <p:grpSpPr>
          <a:xfrm>
            <a:off x="5161024" y="3812978"/>
            <a:ext cx="166653" cy="1224358"/>
            <a:chOff x="4571999" y="3812978"/>
            <a:chExt cx="166653" cy="1224358"/>
          </a:xfrm>
        </p:grpSpPr>
        <p:sp>
          <p:nvSpPr>
            <p:cNvPr id="262" name="Google Shape;262;p27"/>
            <p:cNvSpPr/>
            <p:nvPr/>
          </p:nvSpPr>
          <p:spPr>
            <a:xfrm>
              <a:off x="4572003" y="3812978"/>
              <a:ext cx="72000" cy="385800"/>
            </a:xfrm>
            <a:prstGeom prst="rect">
              <a:avLst/>
            </a:prstGeom>
            <a:solidFill>
              <a:srgbClr val="0077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4666653" y="4651529"/>
              <a:ext cx="72000" cy="385800"/>
            </a:xfrm>
            <a:prstGeom prst="rect">
              <a:avLst/>
            </a:prstGeom>
            <a:solidFill>
              <a:srgbClr val="0077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4572003" y="4651536"/>
              <a:ext cx="72000" cy="3858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4666649" y="3812978"/>
              <a:ext cx="72000" cy="385800"/>
            </a:xfrm>
            <a:prstGeom prst="rect">
              <a:avLst/>
            </a:prstGeom>
            <a:solidFill>
              <a:srgbClr val="FF55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4666649" y="4232257"/>
              <a:ext cx="72000" cy="385800"/>
            </a:xfrm>
            <a:prstGeom prst="rect">
              <a:avLst/>
            </a:prstGeom>
            <a:solidFill>
              <a:srgbClr val="00555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4571999" y="4232252"/>
              <a:ext cx="72000" cy="3858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27"/>
          <p:cNvGrpSpPr/>
          <p:nvPr/>
        </p:nvGrpSpPr>
        <p:grpSpPr>
          <a:xfrm>
            <a:off x="6110499" y="3812978"/>
            <a:ext cx="166653" cy="1224358"/>
            <a:chOff x="4571999" y="3812978"/>
            <a:chExt cx="166653" cy="1224358"/>
          </a:xfrm>
        </p:grpSpPr>
        <p:sp>
          <p:nvSpPr>
            <p:cNvPr id="269" name="Google Shape;269;p27"/>
            <p:cNvSpPr/>
            <p:nvPr/>
          </p:nvSpPr>
          <p:spPr>
            <a:xfrm>
              <a:off x="4572003" y="3812978"/>
              <a:ext cx="72000" cy="385800"/>
            </a:xfrm>
            <a:prstGeom prst="rect">
              <a:avLst/>
            </a:prstGeom>
            <a:solidFill>
              <a:srgbClr val="0077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4666653" y="4651529"/>
              <a:ext cx="72000" cy="385800"/>
            </a:xfrm>
            <a:prstGeom prst="rect">
              <a:avLst/>
            </a:prstGeom>
            <a:solidFill>
              <a:srgbClr val="0077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4572003" y="4651536"/>
              <a:ext cx="72000" cy="3858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4666649" y="3812978"/>
              <a:ext cx="72000" cy="385800"/>
            </a:xfrm>
            <a:prstGeom prst="rect">
              <a:avLst/>
            </a:prstGeom>
            <a:solidFill>
              <a:srgbClr val="FF55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4666649" y="4232257"/>
              <a:ext cx="72000" cy="385800"/>
            </a:xfrm>
            <a:prstGeom prst="rect">
              <a:avLst/>
            </a:prstGeom>
            <a:solidFill>
              <a:srgbClr val="00555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4571999" y="4232252"/>
              <a:ext cx="72000" cy="3858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27"/>
          <p:cNvGrpSpPr/>
          <p:nvPr/>
        </p:nvGrpSpPr>
        <p:grpSpPr>
          <a:xfrm>
            <a:off x="7059974" y="3812978"/>
            <a:ext cx="166653" cy="1224358"/>
            <a:chOff x="4571999" y="3812978"/>
            <a:chExt cx="166653" cy="1224358"/>
          </a:xfrm>
        </p:grpSpPr>
        <p:sp>
          <p:nvSpPr>
            <p:cNvPr id="276" name="Google Shape;276;p27"/>
            <p:cNvSpPr/>
            <p:nvPr/>
          </p:nvSpPr>
          <p:spPr>
            <a:xfrm>
              <a:off x="4572003" y="3812978"/>
              <a:ext cx="72000" cy="385800"/>
            </a:xfrm>
            <a:prstGeom prst="rect">
              <a:avLst/>
            </a:prstGeom>
            <a:solidFill>
              <a:srgbClr val="0077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4666653" y="4651529"/>
              <a:ext cx="72000" cy="385800"/>
            </a:xfrm>
            <a:prstGeom prst="rect">
              <a:avLst/>
            </a:prstGeom>
            <a:solidFill>
              <a:srgbClr val="0077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4572003" y="4651536"/>
              <a:ext cx="72000" cy="3858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4666649" y="3812978"/>
              <a:ext cx="72000" cy="385800"/>
            </a:xfrm>
            <a:prstGeom prst="rect">
              <a:avLst/>
            </a:prstGeom>
            <a:solidFill>
              <a:srgbClr val="FF55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4666649" y="4232257"/>
              <a:ext cx="72000" cy="385800"/>
            </a:xfrm>
            <a:prstGeom prst="rect">
              <a:avLst/>
            </a:prstGeom>
            <a:solidFill>
              <a:srgbClr val="00555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4571999" y="4232252"/>
              <a:ext cx="72000" cy="3858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2" name="Google Shape;282;p27"/>
          <p:cNvCxnSpPr>
            <a:stCxn id="246" idx="2"/>
          </p:cNvCxnSpPr>
          <p:nvPr/>
        </p:nvCxnSpPr>
        <p:spPr>
          <a:xfrm flipH="1">
            <a:off x="4655071" y="3509548"/>
            <a:ext cx="1468800" cy="27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27"/>
          <p:cNvCxnSpPr>
            <a:stCxn id="246" idx="2"/>
          </p:cNvCxnSpPr>
          <p:nvPr/>
        </p:nvCxnSpPr>
        <p:spPr>
          <a:xfrm flipH="1">
            <a:off x="5252671" y="3509548"/>
            <a:ext cx="871200" cy="27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27"/>
          <p:cNvCxnSpPr>
            <a:stCxn id="246" idx="2"/>
          </p:cNvCxnSpPr>
          <p:nvPr/>
        </p:nvCxnSpPr>
        <p:spPr>
          <a:xfrm>
            <a:off x="6123871" y="3509548"/>
            <a:ext cx="70500" cy="27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27"/>
          <p:cNvCxnSpPr>
            <a:stCxn id="246" idx="2"/>
          </p:cNvCxnSpPr>
          <p:nvPr/>
        </p:nvCxnSpPr>
        <p:spPr>
          <a:xfrm>
            <a:off x="6123871" y="3509548"/>
            <a:ext cx="1021500" cy="27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27"/>
          <p:cNvSpPr/>
          <p:nvPr/>
        </p:nvSpPr>
        <p:spPr>
          <a:xfrm rot="5400000">
            <a:off x="4300575" y="1607975"/>
            <a:ext cx="709500" cy="2199300"/>
          </a:xfrm>
          <a:prstGeom prst="bentUpArrow">
            <a:avLst>
              <a:gd fmla="val 25000" name="adj1"/>
              <a:gd fmla="val 17758" name="adj2"/>
              <a:gd fmla="val 24707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"/>
          <p:cNvSpPr txBox="1"/>
          <p:nvPr>
            <p:ph type="title"/>
          </p:nvPr>
        </p:nvSpPr>
        <p:spPr>
          <a:xfrm>
            <a:off x="311700" y="6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sp>
        <p:nvSpPr>
          <p:cNvPr id="292" name="Google Shape;292;p28"/>
          <p:cNvSpPr txBox="1"/>
          <p:nvPr/>
        </p:nvSpPr>
        <p:spPr>
          <a:xfrm>
            <a:off x="779800" y="776750"/>
            <a:ext cx="825600" cy="102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Image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Title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</a:t>
            </a:r>
            <a:r>
              <a:rPr b="1" lang="en" sz="1000"/>
              <a:t>hashtags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cxnSp>
        <p:nvCxnSpPr>
          <p:cNvPr id="293" name="Google Shape;293;p28"/>
          <p:cNvCxnSpPr/>
          <p:nvPr/>
        </p:nvCxnSpPr>
        <p:spPr>
          <a:xfrm>
            <a:off x="1511727" y="1109122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" name="Google Shape;294;p28"/>
          <p:cNvSpPr/>
          <p:nvPr/>
        </p:nvSpPr>
        <p:spPr>
          <a:xfrm>
            <a:off x="1860696" y="1507637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8"/>
          <p:cNvSpPr txBox="1"/>
          <p:nvPr/>
        </p:nvSpPr>
        <p:spPr>
          <a:xfrm>
            <a:off x="133950" y="1099600"/>
            <a:ext cx="6690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User #1</a:t>
            </a:r>
            <a:endParaRPr b="1" sz="1000"/>
          </a:p>
        </p:txBody>
      </p:sp>
      <p:cxnSp>
        <p:nvCxnSpPr>
          <p:cNvPr id="296" name="Google Shape;296;p28"/>
          <p:cNvCxnSpPr/>
          <p:nvPr/>
        </p:nvCxnSpPr>
        <p:spPr>
          <a:xfrm>
            <a:off x="1485774" y="1559433"/>
            <a:ext cx="334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28"/>
          <p:cNvSpPr txBox="1"/>
          <p:nvPr/>
        </p:nvSpPr>
        <p:spPr>
          <a:xfrm>
            <a:off x="2143100" y="780549"/>
            <a:ext cx="825600" cy="106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Image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Title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</a:t>
            </a:r>
            <a:r>
              <a:rPr b="1" lang="en" sz="1000"/>
              <a:t>hashtags</a:t>
            </a:r>
            <a:endParaRPr b="1" sz="1000"/>
          </a:p>
        </p:txBody>
      </p:sp>
      <p:sp>
        <p:nvSpPr>
          <p:cNvPr id="298" name="Google Shape;298;p28"/>
          <p:cNvSpPr/>
          <p:nvPr/>
        </p:nvSpPr>
        <p:spPr>
          <a:xfrm>
            <a:off x="3157319" y="750111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8"/>
          <p:cNvSpPr/>
          <p:nvPr/>
        </p:nvSpPr>
        <p:spPr>
          <a:xfrm>
            <a:off x="3157319" y="1003886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8"/>
          <p:cNvSpPr/>
          <p:nvPr/>
        </p:nvSpPr>
        <p:spPr>
          <a:xfrm>
            <a:off x="3157319" y="1257662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8"/>
          <p:cNvSpPr/>
          <p:nvPr/>
        </p:nvSpPr>
        <p:spPr>
          <a:xfrm>
            <a:off x="3245003" y="750111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8"/>
          <p:cNvSpPr/>
          <p:nvPr/>
        </p:nvSpPr>
        <p:spPr>
          <a:xfrm>
            <a:off x="3245003" y="1003886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8"/>
          <p:cNvSpPr/>
          <p:nvPr/>
        </p:nvSpPr>
        <p:spPr>
          <a:xfrm>
            <a:off x="3245003" y="1257662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4" name="Google Shape;304;p28"/>
          <p:cNvCxnSpPr/>
          <p:nvPr/>
        </p:nvCxnSpPr>
        <p:spPr>
          <a:xfrm>
            <a:off x="2875040" y="1112930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" name="Google Shape;305;p28"/>
          <p:cNvSpPr/>
          <p:nvPr/>
        </p:nvSpPr>
        <p:spPr>
          <a:xfrm>
            <a:off x="3224009" y="1511445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6" name="Google Shape;306;p28"/>
          <p:cNvCxnSpPr/>
          <p:nvPr/>
        </p:nvCxnSpPr>
        <p:spPr>
          <a:xfrm>
            <a:off x="2852568" y="1559418"/>
            <a:ext cx="307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7" name="Google Shape;307;p28"/>
          <p:cNvSpPr/>
          <p:nvPr/>
        </p:nvSpPr>
        <p:spPr>
          <a:xfrm>
            <a:off x="2597726" y="855762"/>
            <a:ext cx="254700" cy="60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8"/>
          <p:cNvSpPr txBox="1"/>
          <p:nvPr/>
        </p:nvSpPr>
        <p:spPr>
          <a:xfrm>
            <a:off x="3752300" y="769125"/>
            <a:ext cx="825600" cy="106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Image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Title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</a:t>
            </a:r>
            <a:r>
              <a:rPr b="1" lang="en" sz="1000"/>
              <a:t>hashtags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309" name="Google Shape;309;p28"/>
          <p:cNvSpPr/>
          <p:nvPr/>
        </p:nvSpPr>
        <p:spPr>
          <a:xfrm>
            <a:off x="4766525" y="750111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4766525" y="992462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4766525" y="1246237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4854208" y="750111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4854208" y="992462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4854208" y="1246237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" name="Google Shape;315;p28"/>
          <p:cNvCxnSpPr/>
          <p:nvPr/>
        </p:nvCxnSpPr>
        <p:spPr>
          <a:xfrm>
            <a:off x="4484246" y="1101505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" name="Google Shape;316;p28"/>
          <p:cNvSpPr/>
          <p:nvPr/>
        </p:nvSpPr>
        <p:spPr>
          <a:xfrm>
            <a:off x="4833214" y="1500020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7" name="Google Shape;317;p28"/>
          <p:cNvCxnSpPr/>
          <p:nvPr/>
        </p:nvCxnSpPr>
        <p:spPr>
          <a:xfrm>
            <a:off x="4463509" y="1559425"/>
            <a:ext cx="307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" name="Google Shape;318;p28"/>
          <p:cNvSpPr/>
          <p:nvPr/>
        </p:nvSpPr>
        <p:spPr>
          <a:xfrm>
            <a:off x="4206931" y="844338"/>
            <a:ext cx="254700" cy="60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8"/>
          <p:cNvSpPr txBox="1"/>
          <p:nvPr/>
        </p:nvSpPr>
        <p:spPr>
          <a:xfrm>
            <a:off x="3402475" y="1099600"/>
            <a:ext cx="427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...</a:t>
            </a:r>
            <a:endParaRPr b="1" sz="1600"/>
          </a:p>
        </p:txBody>
      </p:sp>
      <p:sp>
        <p:nvSpPr>
          <p:cNvPr id="320" name="Google Shape;320;p28"/>
          <p:cNvSpPr txBox="1"/>
          <p:nvPr/>
        </p:nvSpPr>
        <p:spPr>
          <a:xfrm>
            <a:off x="723650" y="1939300"/>
            <a:ext cx="6288900" cy="3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     to represent feature of each body parts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e.g. </a:t>
            </a:r>
            <a:r>
              <a:rPr b="1" lang="en">
                <a:solidFill>
                  <a:srgbClr val="9900FF"/>
                </a:solidFill>
              </a:rPr>
              <a:t>shirt</a:t>
            </a:r>
            <a:r>
              <a:rPr lang="en"/>
              <a:t>, </a:t>
            </a:r>
            <a:r>
              <a:rPr b="1" lang="en">
                <a:solidFill>
                  <a:srgbClr val="38761D"/>
                </a:solidFill>
              </a:rPr>
              <a:t>trouser</a:t>
            </a:r>
            <a:endParaRPr b="1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Use      to represent title/ hashtags features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/>
              <a:t>Extract image </a:t>
            </a:r>
            <a:r>
              <a:rPr lang="en"/>
              <a:t>features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KNN search from image pool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400"/>
              <a:buChar char="-"/>
            </a:pPr>
            <a:r>
              <a:rPr lang="en">
                <a:solidFill>
                  <a:srgbClr val="980000"/>
                </a:solidFill>
              </a:rPr>
              <a:t>For task #1, use all features for to search </a:t>
            </a:r>
            <a:r>
              <a:rPr b="1" lang="en">
                <a:solidFill>
                  <a:srgbClr val="980000"/>
                </a:solidFill>
              </a:rPr>
              <a:t>closest</a:t>
            </a:r>
            <a:r>
              <a:rPr b="1" lang="en">
                <a:solidFill>
                  <a:srgbClr val="980000"/>
                </a:solidFill>
              </a:rPr>
              <a:t> image</a:t>
            </a:r>
            <a:endParaRPr b="1">
              <a:solidFill>
                <a:srgbClr val="98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6226025" y="1110225"/>
            <a:ext cx="786600" cy="2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8"/>
          <p:cNvSpPr txBox="1"/>
          <p:nvPr/>
        </p:nvSpPr>
        <p:spPr>
          <a:xfrm>
            <a:off x="6888425" y="968500"/>
            <a:ext cx="14538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prefered clothing image</a:t>
            </a:r>
            <a:endParaRPr/>
          </a:p>
        </p:txBody>
      </p:sp>
      <p:sp>
        <p:nvSpPr>
          <p:cNvPr id="323" name="Google Shape;323;p28"/>
          <p:cNvSpPr txBox="1"/>
          <p:nvPr/>
        </p:nvSpPr>
        <p:spPr>
          <a:xfrm>
            <a:off x="5986900" y="732000"/>
            <a:ext cx="1192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KNN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search </a:t>
            </a:r>
            <a:endParaRPr b="1" sz="1000"/>
          </a:p>
        </p:txBody>
      </p:sp>
      <p:sp>
        <p:nvSpPr>
          <p:cNvPr id="324" name="Google Shape;324;p28"/>
          <p:cNvSpPr/>
          <p:nvPr/>
        </p:nvSpPr>
        <p:spPr>
          <a:xfrm>
            <a:off x="4969613" y="1101500"/>
            <a:ext cx="786600" cy="2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8"/>
          <p:cNvSpPr txBox="1"/>
          <p:nvPr/>
        </p:nvSpPr>
        <p:spPr>
          <a:xfrm>
            <a:off x="5018851" y="594125"/>
            <a:ext cx="786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Extract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image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features</a:t>
            </a:r>
            <a:endParaRPr b="1" sz="1000"/>
          </a:p>
        </p:txBody>
      </p:sp>
      <p:sp>
        <p:nvSpPr>
          <p:cNvPr id="326" name="Google Shape;326;p28"/>
          <p:cNvSpPr/>
          <p:nvPr/>
        </p:nvSpPr>
        <p:spPr>
          <a:xfrm>
            <a:off x="1797112" y="743211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8"/>
          <p:cNvSpPr/>
          <p:nvPr/>
        </p:nvSpPr>
        <p:spPr>
          <a:xfrm>
            <a:off x="1797112" y="985562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8"/>
          <p:cNvSpPr/>
          <p:nvPr/>
        </p:nvSpPr>
        <p:spPr>
          <a:xfrm>
            <a:off x="1797112" y="1239337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8"/>
          <p:cNvSpPr/>
          <p:nvPr/>
        </p:nvSpPr>
        <p:spPr>
          <a:xfrm>
            <a:off x="1884796" y="743211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8"/>
          <p:cNvSpPr/>
          <p:nvPr/>
        </p:nvSpPr>
        <p:spPr>
          <a:xfrm>
            <a:off x="1884796" y="985562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8"/>
          <p:cNvSpPr/>
          <p:nvPr/>
        </p:nvSpPr>
        <p:spPr>
          <a:xfrm>
            <a:off x="1884796" y="1239337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p28"/>
          <p:cNvGrpSpPr/>
          <p:nvPr/>
        </p:nvGrpSpPr>
        <p:grpSpPr>
          <a:xfrm>
            <a:off x="1665987" y="2267936"/>
            <a:ext cx="154283" cy="714226"/>
            <a:chOff x="391312" y="2883386"/>
            <a:chExt cx="154283" cy="714226"/>
          </a:xfrm>
        </p:grpSpPr>
        <p:sp>
          <p:nvSpPr>
            <p:cNvPr id="333" name="Google Shape;333;p28"/>
            <p:cNvSpPr/>
            <p:nvPr/>
          </p:nvSpPr>
          <p:spPr>
            <a:xfrm>
              <a:off x="391312" y="2883386"/>
              <a:ext cx="66600" cy="2181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391312" y="3125737"/>
              <a:ext cx="66600" cy="218100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391312" y="3379512"/>
              <a:ext cx="66600" cy="2181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478996" y="2883386"/>
              <a:ext cx="66600" cy="218100"/>
            </a:xfrm>
            <a:prstGeom prst="rect">
              <a:avLst/>
            </a:prstGeom>
            <a:solidFill>
              <a:srgbClr val="99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478996" y="3125737"/>
              <a:ext cx="66600" cy="2181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478996" y="3379512"/>
              <a:ext cx="66600" cy="2181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8"/>
          <p:cNvSpPr/>
          <p:nvPr/>
        </p:nvSpPr>
        <p:spPr>
          <a:xfrm>
            <a:off x="1706825" y="3070300"/>
            <a:ext cx="66600" cy="429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8"/>
          <p:cNvSpPr/>
          <p:nvPr/>
        </p:nvSpPr>
        <p:spPr>
          <a:xfrm>
            <a:off x="3157327" y="3452676"/>
            <a:ext cx="66600" cy="4290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200" y="847903"/>
            <a:ext cx="334500" cy="6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5200" y="573296"/>
            <a:ext cx="825600" cy="127450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8"/>
          <p:cNvSpPr/>
          <p:nvPr/>
        </p:nvSpPr>
        <p:spPr>
          <a:xfrm>
            <a:off x="5871302" y="943651"/>
            <a:ext cx="66600" cy="4290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"/>
          <p:cNvSpPr txBox="1"/>
          <p:nvPr>
            <p:ph type="title"/>
          </p:nvPr>
        </p:nvSpPr>
        <p:spPr>
          <a:xfrm>
            <a:off x="284300" y="5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 #1</a:t>
            </a:r>
            <a:endParaRPr/>
          </a:p>
        </p:txBody>
      </p:sp>
      <p:sp>
        <p:nvSpPr>
          <p:cNvPr id="349" name="Google Shape;349;p29"/>
          <p:cNvSpPr txBox="1"/>
          <p:nvPr/>
        </p:nvSpPr>
        <p:spPr>
          <a:xfrm>
            <a:off x="605475" y="776750"/>
            <a:ext cx="825600" cy="104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Title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#hashtags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50" name="Google Shape;350;p29"/>
          <p:cNvSpPr/>
          <p:nvPr/>
        </p:nvSpPr>
        <p:spPr>
          <a:xfrm>
            <a:off x="1619696" y="746303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9"/>
          <p:cNvSpPr/>
          <p:nvPr/>
        </p:nvSpPr>
        <p:spPr>
          <a:xfrm>
            <a:off x="1619696" y="1000078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9"/>
          <p:cNvSpPr/>
          <p:nvPr/>
        </p:nvSpPr>
        <p:spPr>
          <a:xfrm>
            <a:off x="1619696" y="1253854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9"/>
          <p:cNvSpPr/>
          <p:nvPr/>
        </p:nvSpPr>
        <p:spPr>
          <a:xfrm>
            <a:off x="1707379" y="746303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9"/>
          <p:cNvSpPr/>
          <p:nvPr/>
        </p:nvSpPr>
        <p:spPr>
          <a:xfrm>
            <a:off x="1707379" y="1000078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9"/>
          <p:cNvSpPr/>
          <p:nvPr/>
        </p:nvSpPr>
        <p:spPr>
          <a:xfrm>
            <a:off x="1707379" y="1253854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6" name="Google Shape;356;p29"/>
          <p:cNvCxnSpPr/>
          <p:nvPr/>
        </p:nvCxnSpPr>
        <p:spPr>
          <a:xfrm>
            <a:off x="1337417" y="1109122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7" name="Google Shape;3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268" y="824909"/>
            <a:ext cx="288877" cy="635652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9"/>
          <p:cNvSpPr/>
          <p:nvPr/>
        </p:nvSpPr>
        <p:spPr>
          <a:xfrm>
            <a:off x="1686385" y="1507637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9"/>
          <p:cNvSpPr txBox="1"/>
          <p:nvPr/>
        </p:nvSpPr>
        <p:spPr>
          <a:xfrm>
            <a:off x="79675" y="1017750"/>
            <a:ext cx="612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User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posts</a:t>
            </a:r>
            <a:endParaRPr b="1" sz="1000">
              <a:solidFill>
                <a:schemeClr val="dk1"/>
              </a:solidFill>
            </a:endParaRPr>
          </a:p>
        </p:txBody>
      </p:sp>
      <p:cxnSp>
        <p:nvCxnSpPr>
          <p:cNvPr id="360" name="Google Shape;360;p29"/>
          <p:cNvCxnSpPr/>
          <p:nvPr/>
        </p:nvCxnSpPr>
        <p:spPr>
          <a:xfrm>
            <a:off x="1311464" y="1559433"/>
            <a:ext cx="334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1" name="Google Shape;361;p29"/>
          <p:cNvSpPr txBox="1"/>
          <p:nvPr/>
        </p:nvSpPr>
        <p:spPr>
          <a:xfrm>
            <a:off x="1968800" y="780549"/>
            <a:ext cx="825600" cy="104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Title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#hashtags</a:t>
            </a:r>
            <a:endParaRPr sz="1000"/>
          </a:p>
        </p:txBody>
      </p:sp>
      <p:sp>
        <p:nvSpPr>
          <p:cNvPr id="362" name="Google Shape;362;p29"/>
          <p:cNvSpPr/>
          <p:nvPr/>
        </p:nvSpPr>
        <p:spPr>
          <a:xfrm>
            <a:off x="2983009" y="750111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9"/>
          <p:cNvSpPr/>
          <p:nvPr/>
        </p:nvSpPr>
        <p:spPr>
          <a:xfrm>
            <a:off x="2983009" y="1003886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9"/>
          <p:cNvSpPr/>
          <p:nvPr/>
        </p:nvSpPr>
        <p:spPr>
          <a:xfrm>
            <a:off x="2983009" y="1257662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9"/>
          <p:cNvSpPr/>
          <p:nvPr/>
        </p:nvSpPr>
        <p:spPr>
          <a:xfrm>
            <a:off x="3070692" y="750111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9"/>
          <p:cNvSpPr/>
          <p:nvPr/>
        </p:nvSpPr>
        <p:spPr>
          <a:xfrm>
            <a:off x="3070692" y="1003886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9"/>
          <p:cNvSpPr/>
          <p:nvPr/>
        </p:nvSpPr>
        <p:spPr>
          <a:xfrm>
            <a:off x="3070692" y="1257662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8" name="Google Shape;368;p29"/>
          <p:cNvCxnSpPr/>
          <p:nvPr/>
        </p:nvCxnSpPr>
        <p:spPr>
          <a:xfrm>
            <a:off x="2700730" y="1112930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29"/>
          <p:cNvSpPr/>
          <p:nvPr/>
        </p:nvSpPr>
        <p:spPr>
          <a:xfrm>
            <a:off x="3049698" y="1511445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0" name="Google Shape;370;p29"/>
          <p:cNvCxnSpPr/>
          <p:nvPr/>
        </p:nvCxnSpPr>
        <p:spPr>
          <a:xfrm>
            <a:off x="2678257" y="1559418"/>
            <a:ext cx="307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29"/>
          <p:cNvSpPr/>
          <p:nvPr/>
        </p:nvSpPr>
        <p:spPr>
          <a:xfrm>
            <a:off x="2423415" y="855762"/>
            <a:ext cx="254700" cy="60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9"/>
          <p:cNvSpPr txBox="1"/>
          <p:nvPr/>
        </p:nvSpPr>
        <p:spPr>
          <a:xfrm>
            <a:off x="3746825" y="769124"/>
            <a:ext cx="825600" cy="106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Title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#hashtags</a:t>
            </a:r>
            <a:endParaRPr sz="1000"/>
          </a:p>
        </p:txBody>
      </p:sp>
      <p:sp>
        <p:nvSpPr>
          <p:cNvPr id="373" name="Google Shape;373;p29"/>
          <p:cNvSpPr/>
          <p:nvPr/>
        </p:nvSpPr>
        <p:spPr>
          <a:xfrm>
            <a:off x="4761052" y="750111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9"/>
          <p:cNvSpPr/>
          <p:nvPr/>
        </p:nvSpPr>
        <p:spPr>
          <a:xfrm>
            <a:off x="4761052" y="992462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9"/>
          <p:cNvSpPr/>
          <p:nvPr/>
        </p:nvSpPr>
        <p:spPr>
          <a:xfrm>
            <a:off x="4761052" y="1246237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9"/>
          <p:cNvSpPr/>
          <p:nvPr/>
        </p:nvSpPr>
        <p:spPr>
          <a:xfrm>
            <a:off x="4848735" y="750111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"/>
          <p:cNvSpPr/>
          <p:nvPr/>
        </p:nvSpPr>
        <p:spPr>
          <a:xfrm>
            <a:off x="4848735" y="992462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9"/>
          <p:cNvSpPr/>
          <p:nvPr/>
        </p:nvSpPr>
        <p:spPr>
          <a:xfrm>
            <a:off x="4848735" y="1246237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9" name="Google Shape;379;p29"/>
          <p:cNvCxnSpPr/>
          <p:nvPr/>
        </p:nvCxnSpPr>
        <p:spPr>
          <a:xfrm>
            <a:off x="4478773" y="1101505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" name="Google Shape;380;p29"/>
          <p:cNvSpPr/>
          <p:nvPr/>
        </p:nvSpPr>
        <p:spPr>
          <a:xfrm>
            <a:off x="4827741" y="1500020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1" name="Google Shape;381;p29"/>
          <p:cNvCxnSpPr/>
          <p:nvPr/>
        </p:nvCxnSpPr>
        <p:spPr>
          <a:xfrm>
            <a:off x="4458036" y="1559425"/>
            <a:ext cx="307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29"/>
          <p:cNvSpPr/>
          <p:nvPr/>
        </p:nvSpPr>
        <p:spPr>
          <a:xfrm>
            <a:off x="4201458" y="844338"/>
            <a:ext cx="254700" cy="60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9"/>
          <p:cNvSpPr txBox="1"/>
          <p:nvPr/>
        </p:nvSpPr>
        <p:spPr>
          <a:xfrm>
            <a:off x="5572825" y="769124"/>
            <a:ext cx="825600" cy="106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Title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#hashtags</a:t>
            </a:r>
            <a:endParaRPr sz="1000"/>
          </a:p>
        </p:txBody>
      </p:sp>
      <p:sp>
        <p:nvSpPr>
          <p:cNvPr id="384" name="Google Shape;384;p29"/>
          <p:cNvSpPr/>
          <p:nvPr/>
        </p:nvSpPr>
        <p:spPr>
          <a:xfrm>
            <a:off x="6587052" y="750111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"/>
          <p:cNvSpPr/>
          <p:nvPr/>
        </p:nvSpPr>
        <p:spPr>
          <a:xfrm>
            <a:off x="6587052" y="992462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9"/>
          <p:cNvSpPr/>
          <p:nvPr/>
        </p:nvSpPr>
        <p:spPr>
          <a:xfrm>
            <a:off x="6587052" y="1246237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9"/>
          <p:cNvSpPr/>
          <p:nvPr/>
        </p:nvSpPr>
        <p:spPr>
          <a:xfrm>
            <a:off x="6674735" y="750111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9"/>
          <p:cNvSpPr/>
          <p:nvPr/>
        </p:nvSpPr>
        <p:spPr>
          <a:xfrm>
            <a:off x="6674735" y="992462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9"/>
          <p:cNvSpPr/>
          <p:nvPr/>
        </p:nvSpPr>
        <p:spPr>
          <a:xfrm>
            <a:off x="6674735" y="1246237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29"/>
          <p:cNvCxnSpPr/>
          <p:nvPr/>
        </p:nvCxnSpPr>
        <p:spPr>
          <a:xfrm>
            <a:off x="6304773" y="1101505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1" name="Google Shape;391;p29"/>
          <p:cNvSpPr/>
          <p:nvPr/>
        </p:nvSpPr>
        <p:spPr>
          <a:xfrm>
            <a:off x="6653741" y="1500020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2" name="Google Shape;392;p29"/>
          <p:cNvCxnSpPr/>
          <p:nvPr/>
        </p:nvCxnSpPr>
        <p:spPr>
          <a:xfrm>
            <a:off x="6284036" y="1559425"/>
            <a:ext cx="307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29"/>
          <p:cNvSpPr/>
          <p:nvPr/>
        </p:nvSpPr>
        <p:spPr>
          <a:xfrm>
            <a:off x="6027458" y="844338"/>
            <a:ext cx="254700" cy="60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9"/>
          <p:cNvSpPr txBox="1"/>
          <p:nvPr/>
        </p:nvSpPr>
        <p:spPr>
          <a:xfrm>
            <a:off x="3228164" y="1099600"/>
            <a:ext cx="427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...</a:t>
            </a:r>
            <a:endParaRPr b="1" sz="1600"/>
          </a:p>
        </p:txBody>
      </p:sp>
      <p:cxnSp>
        <p:nvCxnSpPr>
          <p:cNvPr id="395" name="Google Shape;395;p29"/>
          <p:cNvCxnSpPr/>
          <p:nvPr/>
        </p:nvCxnSpPr>
        <p:spPr>
          <a:xfrm>
            <a:off x="1705725" y="1825852"/>
            <a:ext cx="0" cy="3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6" name="Google Shape;396;p29"/>
          <p:cNvCxnSpPr/>
          <p:nvPr/>
        </p:nvCxnSpPr>
        <p:spPr>
          <a:xfrm>
            <a:off x="3016303" y="1825850"/>
            <a:ext cx="0" cy="3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29"/>
          <p:cNvCxnSpPr/>
          <p:nvPr/>
        </p:nvCxnSpPr>
        <p:spPr>
          <a:xfrm>
            <a:off x="4858050" y="1825850"/>
            <a:ext cx="0" cy="3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" name="Google Shape;398;p29"/>
          <p:cNvSpPr txBox="1"/>
          <p:nvPr/>
        </p:nvSpPr>
        <p:spPr>
          <a:xfrm>
            <a:off x="691975" y="1955875"/>
            <a:ext cx="954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2-layer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MLP</a:t>
            </a:r>
            <a:endParaRPr/>
          </a:p>
        </p:txBody>
      </p:sp>
      <p:sp>
        <p:nvSpPr>
          <p:cNvPr id="399" name="Google Shape;399;p29"/>
          <p:cNvSpPr/>
          <p:nvPr/>
        </p:nvSpPr>
        <p:spPr>
          <a:xfrm>
            <a:off x="1675000" y="2189678"/>
            <a:ext cx="66600" cy="4290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9"/>
          <p:cNvSpPr/>
          <p:nvPr/>
        </p:nvSpPr>
        <p:spPr>
          <a:xfrm>
            <a:off x="2983000" y="2195155"/>
            <a:ext cx="66600" cy="4290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9"/>
          <p:cNvSpPr/>
          <p:nvPr/>
        </p:nvSpPr>
        <p:spPr>
          <a:xfrm>
            <a:off x="4830228" y="2186313"/>
            <a:ext cx="66600" cy="4290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2" name="Google Shape;402;p29"/>
          <p:cNvCxnSpPr>
            <a:stCxn id="403" idx="1"/>
          </p:cNvCxnSpPr>
          <p:nvPr/>
        </p:nvCxnSpPr>
        <p:spPr>
          <a:xfrm flipH="1">
            <a:off x="3286725" y="2828906"/>
            <a:ext cx="4800" cy="16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p29"/>
          <p:cNvSpPr txBox="1"/>
          <p:nvPr/>
        </p:nvSpPr>
        <p:spPr>
          <a:xfrm>
            <a:off x="1744125" y="2695131"/>
            <a:ext cx="15474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</a:t>
            </a:r>
            <a:endParaRPr/>
          </a:p>
        </p:txBody>
      </p:sp>
      <p:sp>
        <p:nvSpPr>
          <p:cNvPr id="403" name="Google Shape;403;p29"/>
          <p:cNvSpPr/>
          <p:nvPr/>
        </p:nvSpPr>
        <p:spPr>
          <a:xfrm rot="-5400000">
            <a:off x="3191025" y="1142606"/>
            <a:ext cx="201000" cy="3171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9"/>
          <p:cNvSpPr/>
          <p:nvPr/>
        </p:nvSpPr>
        <p:spPr>
          <a:xfrm>
            <a:off x="3255825" y="3014616"/>
            <a:ext cx="66600" cy="429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9"/>
          <p:cNvSpPr txBox="1"/>
          <p:nvPr/>
        </p:nvSpPr>
        <p:spPr>
          <a:xfrm>
            <a:off x="3322425" y="2828906"/>
            <a:ext cx="954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 layer</a:t>
            </a:r>
            <a:endParaRPr/>
          </a:p>
        </p:txBody>
      </p:sp>
      <p:cxnSp>
        <p:nvCxnSpPr>
          <p:cNvPr id="407" name="Google Shape;407;p29"/>
          <p:cNvCxnSpPr>
            <a:stCxn id="405" idx="3"/>
            <a:endCxn id="408" idx="1"/>
          </p:cNvCxnSpPr>
          <p:nvPr/>
        </p:nvCxnSpPr>
        <p:spPr>
          <a:xfrm flipH="1" rot="10800000">
            <a:off x="3322425" y="3223416"/>
            <a:ext cx="11373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29"/>
          <p:cNvSpPr/>
          <p:nvPr/>
        </p:nvSpPr>
        <p:spPr>
          <a:xfrm>
            <a:off x="4459737" y="2871992"/>
            <a:ext cx="66600" cy="218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9"/>
          <p:cNvSpPr/>
          <p:nvPr/>
        </p:nvSpPr>
        <p:spPr>
          <a:xfrm>
            <a:off x="4459737" y="3114343"/>
            <a:ext cx="66600" cy="2181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9"/>
          <p:cNvSpPr/>
          <p:nvPr/>
        </p:nvSpPr>
        <p:spPr>
          <a:xfrm>
            <a:off x="4459737" y="3368119"/>
            <a:ext cx="66600" cy="2181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9"/>
          <p:cNvSpPr/>
          <p:nvPr/>
        </p:nvSpPr>
        <p:spPr>
          <a:xfrm>
            <a:off x="4458851" y="3621892"/>
            <a:ext cx="66600" cy="2181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4458851" y="3864243"/>
            <a:ext cx="66600" cy="2181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9"/>
          <p:cNvSpPr/>
          <p:nvPr/>
        </p:nvSpPr>
        <p:spPr>
          <a:xfrm>
            <a:off x="4458851" y="4118019"/>
            <a:ext cx="66600" cy="2181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9"/>
          <p:cNvSpPr txBox="1"/>
          <p:nvPr/>
        </p:nvSpPr>
        <p:spPr>
          <a:xfrm>
            <a:off x="6817275" y="777350"/>
            <a:ext cx="2291700" cy="43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Feature extraction with MLP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Max-pooling to reduce feature dimensionalities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Training Loss: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/>
              <a:t>MSE loss from ground-truth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endParaRPr sz="1800"/>
          </a:p>
        </p:txBody>
      </p:sp>
      <p:sp>
        <p:nvSpPr>
          <p:cNvPr id="415" name="Google Shape;415;p29"/>
          <p:cNvSpPr txBox="1"/>
          <p:nvPr/>
        </p:nvSpPr>
        <p:spPr>
          <a:xfrm>
            <a:off x="2078825" y="589350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0"/>
          <p:cNvSpPr txBox="1"/>
          <p:nvPr>
            <p:ph type="title"/>
          </p:nvPr>
        </p:nvSpPr>
        <p:spPr>
          <a:xfrm>
            <a:off x="284300" y="5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 #2</a:t>
            </a:r>
            <a:endParaRPr/>
          </a:p>
        </p:txBody>
      </p:sp>
      <p:sp>
        <p:nvSpPr>
          <p:cNvPr id="421" name="Google Shape;421;p30"/>
          <p:cNvSpPr txBox="1"/>
          <p:nvPr/>
        </p:nvSpPr>
        <p:spPr>
          <a:xfrm>
            <a:off x="605475" y="776750"/>
            <a:ext cx="825600" cy="104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Title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#hashtags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22" name="Google Shape;422;p30"/>
          <p:cNvSpPr/>
          <p:nvPr/>
        </p:nvSpPr>
        <p:spPr>
          <a:xfrm>
            <a:off x="1619696" y="746303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0"/>
          <p:cNvSpPr/>
          <p:nvPr/>
        </p:nvSpPr>
        <p:spPr>
          <a:xfrm>
            <a:off x="1619696" y="1000078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0"/>
          <p:cNvSpPr/>
          <p:nvPr/>
        </p:nvSpPr>
        <p:spPr>
          <a:xfrm>
            <a:off x="1619696" y="1253854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0"/>
          <p:cNvSpPr/>
          <p:nvPr/>
        </p:nvSpPr>
        <p:spPr>
          <a:xfrm>
            <a:off x="1707379" y="746303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0"/>
          <p:cNvSpPr/>
          <p:nvPr/>
        </p:nvSpPr>
        <p:spPr>
          <a:xfrm>
            <a:off x="1707379" y="1000078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0"/>
          <p:cNvSpPr/>
          <p:nvPr/>
        </p:nvSpPr>
        <p:spPr>
          <a:xfrm>
            <a:off x="1707379" y="1253854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8" name="Google Shape;428;p30"/>
          <p:cNvCxnSpPr/>
          <p:nvPr/>
        </p:nvCxnSpPr>
        <p:spPr>
          <a:xfrm>
            <a:off x="1337417" y="1109122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9" name="Google Shape;4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268" y="824909"/>
            <a:ext cx="288877" cy="635652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0"/>
          <p:cNvSpPr/>
          <p:nvPr/>
        </p:nvSpPr>
        <p:spPr>
          <a:xfrm>
            <a:off x="1686385" y="1507637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0"/>
          <p:cNvSpPr txBox="1"/>
          <p:nvPr/>
        </p:nvSpPr>
        <p:spPr>
          <a:xfrm>
            <a:off x="-6750" y="1099600"/>
            <a:ext cx="698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User #1</a:t>
            </a:r>
            <a:endParaRPr b="1" sz="1000"/>
          </a:p>
        </p:txBody>
      </p:sp>
      <p:cxnSp>
        <p:nvCxnSpPr>
          <p:cNvPr id="432" name="Google Shape;432;p30"/>
          <p:cNvCxnSpPr/>
          <p:nvPr/>
        </p:nvCxnSpPr>
        <p:spPr>
          <a:xfrm>
            <a:off x="1311464" y="1559433"/>
            <a:ext cx="334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p30"/>
          <p:cNvSpPr txBox="1"/>
          <p:nvPr/>
        </p:nvSpPr>
        <p:spPr>
          <a:xfrm>
            <a:off x="1968800" y="780549"/>
            <a:ext cx="825600" cy="104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Title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#hashtags</a:t>
            </a:r>
            <a:endParaRPr sz="1000"/>
          </a:p>
        </p:txBody>
      </p:sp>
      <p:sp>
        <p:nvSpPr>
          <p:cNvPr id="434" name="Google Shape;434;p30"/>
          <p:cNvSpPr/>
          <p:nvPr/>
        </p:nvSpPr>
        <p:spPr>
          <a:xfrm>
            <a:off x="2983009" y="750111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0"/>
          <p:cNvSpPr/>
          <p:nvPr/>
        </p:nvSpPr>
        <p:spPr>
          <a:xfrm>
            <a:off x="2983009" y="1003886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0"/>
          <p:cNvSpPr/>
          <p:nvPr/>
        </p:nvSpPr>
        <p:spPr>
          <a:xfrm>
            <a:off x="2983009" y="1257662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0"/>
          <p:cNvSpPr/>
          <p:nvPr/>
        </p:nvSpPr>
        <p:spPr>
          <a:xfrm>
            <a:off x="3070692" y="750111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0"/>
          <p:cNvSpPr/>
          <p:nvPr/>
        </p:nvSpPr>
        <p:spPr>
          <a:xfrm>
            <a:off x="3070692" y="1003886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0"/>
          <p:cNvSpPr/>
          <p:nvPr/>
        </p:nvSpPr>
        <p:spPr>
          <a:xfrm>
            <a:off x="3070692" y="1257662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0" name="Google Shape;440;p30"/>
          <p:cNvCxnSpPr/>
          <p:nvPr/>
        </p:nvCxnSpPr>
        <p:spPr>
          <a:xfrm>
            <a:off x="2700730" y="1112930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30"/>
          <p:cNvSpPr/>
          <p:nvPr/>
        </p:nvSpPr>
        <p:spPr>
          <a:xfrm>
            <a:off x="3049698" y="1511445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2" name="Google Shape;442;p30"/>
          <p:cNvCxnSpPr/>
          <p:nvPr/>
        </p:nvCxnSpPr>
        <p:spPr>
          <a:xfrm>
            <a:off x="2678257" y="1559418"/>
            <a:ext cx="307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3" name="Google Shape;443;p30"/>
          <p:cNvSpPr/>
          <p:nvPr/>
        </p:nvSpPr>
        <p:spPr>
          <a:xfrm>
            <a:off x="2423415" y="855762"/>
            <a:ext cx="254700" cy="60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0"/>
          <p:cNvSpPr txBox="1"/>
          <p:nvPr/>
        </p:nvSpPr>
        <p:spPr>
          <a:xfrm>
            <a:off x="3457503" y="769124"/>
            <a:ext cx="825600" cy="106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Title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#hashtags</a:t>
            </a:r>
            <a:endParaRPr sz="1000"/>
          </a:p>
        </p:txBody>
      </p:sp>
      <p:sp>
        <p:nvSpPr>
          <p:cNvPr id="445" name="Google Shape;445;p30"/>
          <p:cNvSpPr/>
          <p:nvPr/>
        </p:nvSpPr>
        <p:spPr>
          <a:xfrm>
            <a:off x="4471730" y="750111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0"/>
          <p:cNvSpPr/>
          <p:nvPr/>
        </p:nvSpPr>
        <p:spPr>
          <a:xfrm>
            <a:off x="4471730" y="992462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0"/>
          <p:cNvSpPr/>
          <p:nvPr/>
        </p:nvSpPr>
        <p:spPr>
          <a:xfrm>
            <a:off x="4471730" y="1246237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0"/>
          <p:cNvSpPr/>
          <p:nvPr/>
        </p:nvSpPr>
        <p:spPr>
          <a:xfrm>
            <a:off x="4559413" y="750111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0"/>
          <p:cNvSpPr/>
          <p:nvPr/>
        </p:nvSpPr>
        <p:spPr>
          <a:xfrm>
            <a:off x="4559413" y="992462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0"/>
          <p:cNvSpPr/>
          <p:nvPr/>
        </p:nvSpPr>
        <p:spPr>
          <a:xfrm>
            <a:off x="4559413" y="1246237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1" name="Google Shape;451;p30"/>
          <p:cNvCxnSpPr/>
          <p:nvPr/>
        </p:nvCxnSpPr>
        <p:spPr>
          <a:xfrm>
            <a:off x="4189451" y="1101505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2" name="Google Shape;452;p30"/>
          <p:cNvSpPr/>
          <p:nvPr/>
        </p:nvSpPr>
        <p:spPr>
          <a:xfrm>
            <a:off x="4538419" y="1500020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3" name="Google Shape;453;p30"/>
          <p:cNvCxnSpPr/>
          <p:nvPr/>
        </p:nvCxnSpPr>
        <p:spPr>
          <a:xfrm>
            <a:off x="4168714" y="1559425"/>
            <a:ext cx="307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4" name="Google Shape;454;p30"/>
          <p:cNvSpPr/>
          <p:nvPr/>
        </p:nvSpPr>
        <p:spPr>
          <a:xfrm>
            <a:off x="3912136" y="844338"/>
            <a:ext cx="254700" cy="60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0"/>
          <p:cNvSpPr txBox="1"/>
          <p:nvPr/>
        </p:nvSpPr>
        <p:spPr>
          <a:xfrm>
            <a:off x="4734625" y="769124"/>
            <a:ext cx="825600" cy="106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Title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#hashtags</a:t>
            </a:r>
            <a:endParaRPr sz="1000"/>
          </a:p>
        </p:txBody>
      </p:sp>
      <p:sp>
        <p:nvSpPr>
          <p:cNvPr id="456" name="Google Shape;456;p30"/>
          <p:cNvSpPr/>
          <p:nvPr/>
        </p:nvSpPr>
        <p:spPr>
          <a:xfrm>
            <a:off x="5748852" y="750111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0"/>
          <p:cNvSpPr/>
          <p:nvPr/>
        </p:nvSpPr>
        <p:spPr>
          <a:xfrm>
            <a:off x="5748852" y="992462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0"/>
          <p:cNvSpPr/>
          <p:nvPr/>
        </p:nvSpPr>
        <p:spPr>
          <a:xfrm>
            <a:off x="5748852" y="1246237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0"/>
          <p:cNvSpPr/>
          <p:nvPr/>
        </p:nvSpPr>
        <p:spPr>
          <a:xfrm>
            <a:off x="5836535" y="750111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/>
          <p:nvPr/>
        </p:nvSpPr>
        <p:spPr>
          <a:xfrm>
            <a:off x="5836535" y="992462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0"/>
          <p:cNvSpPr/>
          <p:nvPr/>
        </p:nvSpPr>
        <p:spPr>
          <a:xfrm>
            <a:off x="5836535" y="1246237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2" name="Google Shape;462;p30"/>
          <p:cNvCxnSpPr/>
          <p:nvPr/>
        </p:nvCxnSpPr>
        <p:spPr>
          <a:xfrm>
            <a:off x="5466573" y="1101505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3" name="Google Shape;463;p30"/>
          <p:cNvSpPr/>
          <p:nvPr/>
        </p:nvSpPr>
        <p:spPr>
          <a:xfrm>
            <a:off x="5815541" y="1500020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4" name="Google Shape;464;p30"/>
          <p:cNvCxnSpPr/>
          <p:nvPr/>
        </p:nvCxnSpPr>
        <p:spPr>
          <a:xfrm>
            <a:off x="5445836" y="1559425"/>
            <a:ext cx="307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5" name="Google Shape;465;p30"/>
          <p:cNvSpPr/>
          <p:nvPr/>
        </p:nvSpPr>
        <p:spPr>
          <a:xfrm>
            <a:off x="5189258" y="844338"/>
            <a:ext cx="254700" cy="60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0"/>
          <p:cNvSpPr txBox="1"/>
          <p:nvPr/>
        </p:nvSpPr>
        <p:spPr>
          <a:xfrm>
            <a:off x="3163871" y="1099600"/>
            <a:ext cx="427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...</a:t>
            </a:r>
            <a:endParaRPr b="1" sz="1600"/>
          </a:p>
        </p:txBody>
      </p:sp>
      <p:cxnSp>
        <p:nvCxnSpPr>
          <p:cNvPr id="467" name="Google Shape;467;p30"/>
          <p:cNvCxnSpPr/>
          <p:nvPr/>
        </p:nvCxnSpPr>
        <p:spPr>
          <a:xfrm>
            <a:off x="1705725" y="1825852"/>
            <a:ext cx="0" cy="3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30"/>
          <p:cNvCxnSpPr/>
          <p:nvPr/>
        </p:nvCxnSpPr>
        <p:spPr>
          <a:xfrm>
            <a:off x="3016303" y="1825850"/>
            <a:ext cx="0" cy="3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30"/>
          <p:cNvCxnSpPr/>
          <p:nvPr/>
        </p:nvCxnSpPr>
        <p:spPr>
          <a:xfrm>
            <a:off x="4568728" y="1825850"/>
            <a:ext cx="0" cy="3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0" name="Google Shape;470;p30"/>
          <p:cNvSpPr txBox="1"/>
          <p:nvPr/>
        </p:nvSpPr>
        <p:spPr>
          <a:xfrm>
            <a:off x="691975" y="1955875"/>
            <a:ext cx="954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2-layer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MLP</a:t>
            </a:r>
            <a:endParaRPr/>
          </a:p>
        </p:txBody>
      </p:sp>
      <p:sp>
        <p:nvSpPr>
          <p:cNvPr id="471" name="Google Shape;471;p30"/>
          <p:cNvSpPr/>
          <p:nvPr/>
        </p:nvSpPr>
        <p:spPr>
          <a:xfrm>
            <a:off x="1675000" y="2189678"/>
            <a:ext cx="66600" cy="4290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0"/>
          <p:cNvSpPr/>
          <p:nvPr/>
        </p:nvSpPr>
        <p:spPr>
          <a:xfrm>
            <a:off x="2983000" y="2195155"/>
            <a:ext cx="66600" cy="4290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/>
          <p:nvPr/>
        </p:nvSpPr>
        <p:spPr>
          <a:xfrm>
            <a:off x="4540906" y="2186313"/>
            <a:ext cx="66600" cy="4290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4" name="Google Shape;474;p30"/>
          <p:cNvCxnSpPr>
            <a:stCxn id="475" idx="1"/>
          </p:cNvCxnSpPr>
          <p:nvPr/>
        </p:nvCxnSpPr>
        <p:spPr>
          <a:xfrm flipH="1">
            <a:off x="3141225" y="2828900"/>
            <a:ext cx="4800" cy="16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30"/>
          <p:cNvSpPr txBox="1"/>
          <p:nvPr/>
        </p:nvSpPr>
        <p:spPr>
          <a:xfrm>
            <a:off x="1667925" y="2641553"/>
            <a:ext cx="15474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</a:t>
            </a:r>
            <a:r>
              <a:rPr lang="en"/>
              <a:t> pooling</a:t>
            </a:r>
            <a:endParaRPr/>
          </a:p>
        </p:txBody>
      </p:sp>
      <p:sp>
        <p:nvSpPr>
          <p:cNvPr id="475" name="Google Shape;475;p30"/>
          <p:cNvSpPr/>
          <p:nvPr/>
        </p:nvSpPr>
        <p:spPr>
          <a:xfrm rot="-5400000">
            <a:off x="3045525" y="1288100"/>
            <a:ext cx="201000" cy="2880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3110325" y="2992691"/>
            <a:ext cx="66600" cy="429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0"/>
          <p:cNvSpPr txBox="1"/>
          <p:nvPr/>
        </p:nvSpPr>
        <p:spPr>
          <a:xfrm>
            <a:off x="747275" y="3509275"/>
            <a:ext cx="7311000" cy="16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Feature extraction with MLP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average</a:t>
            </a:r>
            <a:r>
              <a:rPr lang="en" sz="1800"/>
              <a:t>-pooling to get user feature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Training Loss: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/>
              <a:t>Contrastive</a:t>
            </a:r>
            <a:r>
              <a:rPr lang="en" sz="1800"/>
              <a:t> loss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endParaRPr sz="1800"/>
          </a:p>
        </p:txBody>
      </p:sp>
      <p:cxnSp>
        <p:nvCxnSpPr>
          <p:cNvPr id="479" name="Google Shape;479;p30"/>
          <p:cNvCxnSpPr>
            <a:endCxn id="480" idx="0"/>
          </p:cNvCxnSpPr>
          <p:nvPr/>
        </p:nvCxnSpPr>
        <p:spPr>
          <a:xfrm>
            <a:off x="5835006" y="1824957"/>
            <a:ext cx="5400" cy="116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30"/>
          <p:cNvSpPr/>
          <p:nvPr/>
        </p:nvSpPr>
        <p:spPr>
          <a:xfrm>
            <a:off x="5807106" y="2986557"/>
            <a:ext cx="66600" cy="4290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0"/>
          <p:cNvSpPr txBox="1"/>
          <p:nvPr/>
        </p:nvSpPr>
        <p:spPr>
          <a:xfrm>
            <a:off x="6179425" y="769124"/>
            <a:ext cx="825600" cy="106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Title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#hashtags</a:t>
            </a:r>
            <a:endParaRPr sz="1000"/>
          </a:p>
        </p:txBody>
      </p:sp>
      <p:sp>
        <p:nvSpPr>
          <p:cNvPr id="482" name="Google Shape;482;p30"/>
          <p:cNvSpPr/>
          <p:nvPr/>
        </p:nvSpPr>
        <p:spPr>
          <a:xfrm>
            <a:off x="7193652" y="750111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0"/>
          <p:cNvSpPr/>
          <p:nvPr/>
        </p:nvSpPr>
        <p:spPr>
          <a:xfrm>
            <a:off x="7193652" y="992462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0"/>
          <p:cNvSpPr/>
          <p:nvPr/>
        </p:nvSpPr>
        <p:spPr>
          <a:xfrm>
            <a:off x="7193652" y="1246237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0"/>
          <p:cNvSpPr/>
          <p:nvPr/>
        </p:nvSpPr>
        <p:spPr>
          <a:xfrm>
            <a:off x="7281335" y="750111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0"/>
          <p:cNvSpPr/>
          <p:nvPr/>
        </p:nvSpPr>
        <p:spPr>
          <a:xfrm>
            <a:off x="7281335" y="992462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0"/>
          <p:cNvSpPr/>
          <p:nvPr/>
        </p:nvSpPr>
        <p:spPr>
          <a:xfrm>
            <a:off x="7281335" y="1246237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8" name="Google Shape;488;p30"/>
          <p:cNvCxnSpPr/>
          <p:nvPr/>
        </p:nvCxnSpPr>
        <p:spPr>
          <a:xfrm>
            <a:off x="6911373" y="1101505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9" name="Google Shape;489;p30"/>
          <p:cNvSpPr/>
          <p:nvPr/>
        </p:nvSpPr>
        <p:spPr>
          <a:xfrm>
            <a:off x="7260341" y="1500020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0" name="Google Shape;490;p30"/>
          <p:cNvCxnSpPr/>
          <p:nvPr/>
        </p:nvCxnSpPr>
        <p:spPr>
          <a:xfrm>
            <a:off x="6890636" y="1559425"/>
            <a:ext cx="307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1" name="Google Shape;491;p30"/>
          <p:cNvSpPr/>
          <p:nvPr/>
        </p:nvSpPr>
        <p:spPr>
          <a:xfrm>
            <a:off x="6634058" y="844338"/>
            <a:ext cx="254700" cy="60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2" name="Google Shape;492;p30"/>
          <p:cNvCxnSpPr>
            <a:endCxn id="493" idx="0"/>
          </p:cNvCxnSpPr>
          <p:nvPr/>
        </p:nvCxnSpPr>
        <p:spPr>
          <a:xfrm>
            <a:off x="7279801" y="1824950"/>
            <a:ext cx="2400" cy="116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3" name="Google Shape;493;p30"/>
          <p:cNvSpPr/>
          <p:nvPr/>
        </p:nvSpPr>
        <p:spPr>
          <a:xfrm>
            <a:off x="7251901" y="2986550"/>
            <a:ext cx="60600" cy="4290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0"/>
          <p:cNvSpPr txBox="1"/>
          <p:nvPr/>
        </p:nvSpPr>
        <p:spPr>
          <a:xfrm>
            <a:off x="4734625" y="362775"/>
            <a:ext cx="8256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</a:t>
            </a:r>
            <a:endParaRPr/>
          </a:p>
        </p:txBody>
      </p:sp>
      <p:sp>
        <p:nvSpPr>
          <p:cNvPr id="495" name="Google Shape;495;p30"/>
          <p:cNvSpPr txBox="1"/>
          <p:nvPr/>
        </p:nvSpPr>
        <p:spPr>
          <a:xfrm>
            <a:off x="6179425" y="378842"/>
            <a:ext cx="9540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</a:t>
            </a:r>
            <a:endParaRPr/>
          </a:p>
        </p:txBody>
      </p:sp>
      <p:pic>
        <p:nvPicPr>
          <p:cNvPr id="496" name="Google Shape;4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700" y="4659888"/>
            <a:ext cx="38671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1"/>
          <p:cNvSpPr txBox="1"/>
          <p:nvPr>
            <p:ph type="title"/>
          </p:nvPr>
        </p:nvSpPr>
        <p:spPr>
          <a:xfrm>
            <a:off x="308425" y="-33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 #3</a:t>
            </a:r>
            <a:endParaRPr/>
          </a:p>
        </p:txBody>
      </p:sp>
      <p:sp>
        <p:nvSpPr>
          <p:cNvPr id="502" name="Google Shape;502;p31"/>
          <p:cNvSpPr txBox="1"/>
          <p:nvPr/>
        </p:nvSpPr>
        <p:spPr>
          <a:xfrm>
            <a:off x="605475" y="776750"/>
            <a:ext cx="825600" cy="104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Title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#hashtags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03" name="Google Shape;503;p31"/>
          <p:cNvSpPr/>
          <p:nvPr/>
        </p:nvSpPr>
        <p:spPr>
          <a:xfrm>
            <a:off x="1619696" y="746303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1"/>
          <p:cNvSpPr/>
          <p:nvPr/>
        </p:nvSpPr>
        <p:spPr>
          <a:xfrm>
            <a:off x="1619696" y="1000078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1"/>
          <p:cNvSpPr/>
          <p:nvPr/>
        </p:nvSpPr>
        <p:spPr>
          <a:xfrm>
            <a:off x="1619696" y="1253854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1"/>
          <p:cNvSpPr/>
          <p:nvPr/>
        </p:nvSpPr>
        <p:spPr>
          <a:xfrm>
            <a:off x="1707379" y="746303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1"/>
          <p:cNvSpPr/>
          <p:nvPr/>
        </p:nvSpPr>
        <p:spPr>
          <a:xfrm>
            <a:off x="1707379" y="1000078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1"/>
          <p:cNvSpPr/>
          <p:nvPr/>
        </p:nvSpPr>
        <p:spPr>
          <a:xfrm>
            <a:off x="1707379" y="1253854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9" name="Google Shape;509;p31"/>
          <p:cNvCxnSpPr/>
          <p:nvPr/>
        </p:nvCxnSpPr>
        <p:spPr>
          <a:xfrm>
            <a:off x="1337417" y="1109122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0" name="Google Shape;5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268" y="824909"/>
            <a:ext cx="288877" cy="635652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1"/>
          <p:cNvSpPr/>
          <p:nvPr/>
        </p:nvSpPr>
        <p:spPr>
          <a:xfrm>
            <a:off x="1686385" y="1507637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1"/>
          <p:cNvSpPr txBox="1"/>
          <p:nvPr/>
        </p:nvSpPr>
        <p:spPr>
          <a:xfrm>
            <a:off x="-6750" y="1099600"/>
            <a:ext cx="698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User #1</a:t>
            </a:r>
            <a:endParaRPr b="1" sz="1000"/>
          </a:p>
        </p:txBody>
      </p:sp>
      <p:cxnSp>
        <p:nvCxnSpPr>
          <p:cNvPr id="513" name="Google Shape;513;p31"/>
          <p:cNvCxnSpPr/>
          <p:nvPr/>
        </p:nvCxnSpPr>
        <p:spPr>
          <a:xfrm>
            <a:off x="1311464" y="1559433"/>
            <a:ext cx="334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4" name="Google Shape;514;p31"/>
          <p:cNvSpPr txBox="1"/>
          <p:nvPr/>
        </p:nvSpPr>
        <p:spPr>
          <a:xfrm>
            <a:off x="1968800" y="780549"/>
            <a:ext cx="825600" cy="104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Title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#hashtags</a:t>
            </a:r>
            <a:endParaRPr sz="1000"/>
          </a:p>
        </p:txBody>
      </p:sp>
      <p:sp>
        <p:nvSpPr>
          <p:cNvPr id="515" name="Google Shape;515;p31"/>
          <p:cNvSpPr/>
          <p:nvPr/>
        </p:nvSpPr>
        <p:spPr>
          <a:xfrm>
            <a:off x="2983009" y="750111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1"/>
          <p:cNvSpPr/>
          <p:nvPr/>
        </p:nvSpPr>
        <p:spPr>
          <a:xfrm>
            <a:off x="2983009" y="1003886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1"/>
          <p:cNvSpPr/>
          <p:nvPr/>
        </p:nvSpPr>
        <p:spPr>
          <a:xfrm>
            <a:off x="2983009" y="1257662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1"/>
          <p:cNvSpPr/>
          <p:nvPr/>
        </p:nvSpPr>
        <p:spPr>
          <a:xfrm>
            <a:off x="3070692" y="750111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1"/>
          <p:cNvSpPr/>
          <p:nvPr/>
        </p:nvSpPr>
        <p:spPr>
          <a:xfrm>
            <a:off x="3070692" y="1003886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1"/>
          <p:cNvSpPr/>
          <p:nvPr/>
        </p:nvSpPr>
        <p:spPr>
          <a:xfrm>
            <a:off x="3070692" y="1257662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1" name="Google Shape;521;p31"/>
          <p:cNvCxnSpPr/>
          <p:nvPr/>
        </p:nvCxnSpPr>
        <p:spPr>
          <a:xfrm>
            <a:off x="2700730" y="1112930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2" name="Google Shape;522;p31"/>
          <p:cNvSpPr/>
          <p:nvPr/>
        </p:nvSpPr>
        <p:spPr>
          <a:xfrm>
            <a:off x="3049698" y="1511445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31"/>
          <p:cNvCxnSpPr/>
          <p:nvPr/>
        </p:nvCxnSpPr>
        <p:spPr>
          <a:xfrm>
            <a:off x="2678257" y="1559418"/>
            <a:ext cx="307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4" name="Google Shape;524;p31"/>
          <p:cNvSpPr/>
          <p:nvPr/>
        </p:nvSpPr>
        <p:spPr>
          <a:xfrm>
            <a:off x="2423415" y="855762"/>
            <a:ext cx="254700" cy="60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1"/>
          <p:cNvSpPr txBox="1"/>
          <p:nvPr/>
        </p:nvSpPr>
        <p:spPr>
          <a:xfrm>
            <a:off x="3457503" y="769124"/>
            <a:ext cx="825600" cy="106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Title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#hashtags</a:t>
            </a:r>
            <a:endParaRPr sz="1000"/>
          </a:p>
        </p:txBody>
      </p:sp>
      <p:sp>
        <p:nvSpPr>
          <p:cNvPr id="526" name="Google Shape;526;p31"/>
          <p:cNvSpPr/>
          <p:nvPr/>
        </p:nvSpPr>
        <p:spPr>
          <a:xfrm>
            <a:off x="4471730" y="750111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1"/>
          <p:cNvSpPr/>
          <p:nvPr/>
        </p:nvSpPr>
        <p:spPr>
          <a:xfrm>
            <a:off x="4471730" y="992462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1"/>
          <p:cNvSpPr/>
          <p:nvPr/>
        </p:nvSpPr>
        <p:spPr>
          <a:xfrm>
            <a:off x="4471730" y="1246237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1"/>
          <p:cNvSpPr/>
          <p:nvPr/>
        </p:nvSpPr>
        <p:spPr>
          <a:xfrm>
            <a:off x="4559413" y="750111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1"/>
          <p:cNvSpPr/>
          <p:nvPr/>
        </p:nvSpPr>
        <p:spPr>
          <a:xfrm>
            <a:off x="4559413" y="992462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/>
          <p:nvPr/>
        </p:nvSpPr>
        <p:spPr>
          <a:xfrm>
            <a:off x="4559413" y="1246237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2" name="Google Shape;532;p31"/>
          <p:cNvCxnSpPr/>
          <p:nvPr/>
        </p:nvCxnSpPr>
        <p:spPr>
          <a:xfrm>
            <a:off x="4189451" y="1101505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3" name="Google Shape;533;p31"/>
          <p:cNvSpPr/>
          <p:nvPr/>
        </p:nvSpPr>
        <p:spPr>
          <a:xfrm>
            <a:off x="4538419" y="1500020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4" name="Google Shape;534;p31"/>
          <p:cNvCxnSpPr/>
          <p:nvPr/>
        </p:nvCxnSpPr>
        <p:spPr>
          <a:xfrm>
            <a:off x="4168714" y="1559425"/>
            <a:ext cx="307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" name="Google Shape;535;p31"/>
          <p:cNvSpPr/>
          <p:nvPr/>
        </p:nvSpPr>
        <p:spPr>
          <a:xfrm>
            <a:off x="3912136" y="844338"/>
            <a:ext cx="254700" cy="60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1"/>
          <p:cNvSpPr txBox="1"/>
          <p:nvPr/>
        </p:nvSpPr>
        <p:spPr>
          <a:xfrm>
            <a:off x="4734625" y="769124"/>
            <a:ext cx="825600" cy="106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Title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#hashtags</a:t>
            </a:r>
            <a:endParaRPr sz="1000"/>
          </a:p>
        </p:txBody>
      </p:sp>
      <p:sp>
        <p:nvSpPr>
          <p:cNvPr id="537" name="Google Shape;537;p31"/>
          <p:cNvSpPr/>
          <p:nvPr/>
        </p:nvSpPr>
        <p:spPr>
          <a:xfrm>
            <a:off x="5748852" y="750111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5748852" y="992462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5748852" y="1246237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5836535" y="750111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/>
          <p:nvPr/>
        </p:nvSpPr>
        <p:spPr>
          <a:xfrm>
            <a:off x="5836535" y="992462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1"/>
          <p:cNvSpPr/>
          <p:nvPr/>
        </p:nvSpPr>
        <p:spPr>
          <a:xfrm>
            <a:off x="5836535" y="1246237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3" name="Google Shape;543;p31"/>
          <p:cNvCxnSpPr/>
          <p:nvPr/>
        </p:nvCxnSpPr>
        <p:spPr>
          <a:xfrm>
            <a:off x="5466573" y="1101505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4" name="Google Shape;544;p31"/>
          <p:cNvSpPr/>
          <p:nvPr/>
        </p:nvSpPr>
        <p:spPr>
          <a:xfrm>
            <a:off x="5815541" y="1500020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5445836" y="1559425"/>
            <a:ext cx="307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6" name="Google Shape;546;p31"/>
          <p:cNvSpPr/>
          <p:nvPr/>
        </p:nvSpPr>
        <p:spPr>
          <a:xfrm>
            <a:off x="5189258" y="844338"/>
            <a:ext cx="254700" cy="60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1"/>
          <p:cNvSpPr txBox="1"/>
          <p:nvPr/>
        </p:nvSpPr>
        <p:spPr>
          <a:xfrm>
            <a:off x="3163871" y="1099600"/>
            <a:ext cx="427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...</a:t>
            </a:r>
            <a:endParaRPr b="1" sz="1600"/>
          </a:p>
        </p:txBody>
      </p:sp>
      <p:cxnSp>
        <p:nvCxnSpPr>
          <p:cNvPr id="548" name="Google Shape;548;p31"/>
          <p:cNvCxnSpPr/>
          <p:nvPr/>
        </p:nvCxnSpPr>
        <p:spPr>
          <a:xfrm>
            <a:off x="1705725" y="1825852"/>
            <a:ext cx="0" cy="3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9" name="Google Shape;549;p31"/>
          <p:cNvCxnSpPr/>
          <p:nvPr/>
        </p:nvCxnSpPr>
        <p:spPr>
          <a:xfrm>
            <a:off x="3016303" y="1825850"/>
            <a:ext cx="0" cy="3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p31"/>
          <p:cNvCxnSpPr/>
          <p:nvPr/>
        </p:nvCxnSpPr>
        <p:spPr>
          <a:xfrm>
            <a:off x="4568728" y="1825850"/>
            <a:ext cx="0" cy="3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1" name="Google Shape;551;p31"/>
          <p:cNvSpPr txBox="1"/>
          <p:nvPr/>
        </p:nvSpPr>
        <p:spPr>
          <a:xfrm>
            <a:off x="691975" y="1955875"/>
            <a:ext cx="954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2-layer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MLP</a:t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675000" y="2189678"/>
            <a:ext cx="66600" cy="4290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/>
          <p:nvPr/>
        </p:nvSpPr>
        <p:spPr>
          <a:xfrm>
            <a:off x="2983000" y="2195155"/>
            <a:ext cx="66600" cy="4290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1"/>
          <p:cNvSpPr/>
          <p:nvPr/>
        </p:nvSpPr>
        <p:spPr>
          <a:xfrm>
            <a:off x="4540906" y="2186313"/>
            <a:ext cx="66600" cy="4290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5" name="Google Shape;555;p31"/>
          <p:cNvCxnSpPr>
            <a:stCxn id="556" idx="1"/>
          </p:cNvCxnSpPr>
          <p:nvPr/>
        </p:nvCxnSpPr>
        <p:spPr>
          <a:xfrm flipH="1">
            <a:off x="3141225" y="2828900"/>
            <a:ext cx="4800" cy="16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7" name="Google Shape;557;p31"/>
          <p:cNvSpPr txBox="1"/>
          <p:nvPr/>
        </p:nvSpPr>
        <p:spPr>
          <a:xfrm>
            <a:off x="1667925" y="2641553"/>
            <a:ext cx="15474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Weighted</a:t>
            </a:r>
            <a:r>
              <a:rPr lang="en"/>
              <a:t> average pooling</a:t>
            </a:r>
            <a:endParaRPr/>
          </a:p>
        </p:txBody>
      </p:sp>
      <p:sp>
        <p:nvSpPr>
          <p:cNvPr id="556" name="Google Shape;556;p31"/>
          <p:cNvSpPr/>
          <p:nvPr/>
        </p:nvSpPr>
        <p:spPr>
          <a:xfrm rot="-5400000">
            <a:off x="3045525" y="1288100"/>
            <a:ext cx="201000" cy="2880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3110325" y="2992691"/>
            <a:ext cx="66600" cy="429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 txBox="1"/>
          <p:nvPr/>
        </p:nvSpPr>
        <p:spPr>
          <a:xfrm>
            <a:off x="747275" y="3509275"/>
            <a:ext cx="7311000" cy="16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Feature extraction with MLP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Attentional-weighted average-pooling to get user feature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Training Loss: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/>
              <a:t>Contrastive loss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endParaRPr sz="1800"/>
          </a:p>
        </p:txBody>
      </p:sp>
      <p:cxnSp>
        <p:nvCxnSpPr>
          <p:cNvPr id="560" name="Google Shape;560;p31"/>
          <p:cNvCxnSpPr>
            <a:endCxn id="561" idx="0"/>
          </p:cNvCxnSpPr>
          <p:nvPr/>
        </p:nvCxnSpPr>
        <p:spPr>
          <a:xfrm>
            <a:off x="5835006" y="1824957"/>
            <a:ext cx="5400" cy="116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1" name="Google Shape;561;p31"/>
          <p:cNvSpPr/>
          <p:nvPr/>
        </p:nvSpPr>
        <p:spPr>
          <a:xfrm>
            <a:off x="5807106" y="2986557"/>
            <a:ext cx="66600" cy="4290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1"/>
          <p:cNvSpPr txBox="1"/>
          <p:nvPr/>
        </p:nvSpPr>
        <p:spPr>
          <a:xfrm>
            <a:off x="6179425" y="769124"/>
            <a:ext cx="825600" cy="106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Title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#hashtags</a:t>
            </a:r>
            <a:endParaRPr sz="1000"/>
          </a:p>
        </p:txBody>
      </p:sp>
      <p:sp>
        <p:nvSpPr>
          <p:cNvPr id="563" name="Google Shape;563;p31"/>
          <p:cNvSpPr/>
          <p:nvPr/>
        </p:nvSpPr>
        <p:spPr>
          <a:xfrm>
            <a:off x="7193652" y="750111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1"/>
          <p:cNvSpPr/>
          <p:nvPr/>
        </p:nvSpPr>
        <p:spPr>
          <a:xfrm>
            <a:off x="7193652" y="992462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1"/>
          <p:cNvSpPr/>
          <p:nvPr/>
        </p:nvSpPr>
        <p:spPr>
          <a:xfrm>
            <a:off x="7193652" y="1246237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1"/>
          <p:cNvSpPr/>
          <p:nvPr/>
        </p:nvSpPr>
        <p:spPr>
          <a:xfrm>
            <a:off x="7281335" y="750111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1"/>
          <p:cNvSpPr/>
          <p:nvPr/>
        </p:nvSpPr>
        <p:spPr>
          <a:xfrm>
            <a:off x="7281335" y="992462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1"/>
          <p:cNvSpPr/>
          <p:nvPr/>
        </p:nvSpPr>
        <p:spPr>
          <a:xfrm>
            <a:off x="7281335" y="1246237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9" name="Google Shape;569;p31"/>
          <p:cNvCxnSpPr/>
          <p:nvPr/>
        </p:nvCxnSpPr>
        <p:spPr>
          <a:xfrm>
            <a:off x="6911373" y="1101505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0" name="Google Shape;570;p31"/>
          <p:cNvSpPr/>
          <p:nvPr/>
        </p:nvSpPr>
        <p:spPr>
          <a:xfrm>
            <a:off x="7260341" y="1500020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1" name="Google Shape;571;p31"/>
          <p:cNvCxnSpPr/>
          <p:nvPr/>
        </p:nvCxnSpPr>
        <p:spPr>
          <a:xfrm>
            <a:off x="6890636" y="1559425"/>
            <a:ext cx="307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2" name="Google Shape;572;p31"/>
          <p:cNvSpPr/>
          <p:nvPr/>
        </p:nvSpPr>
        <p:spPr>
          <a:xfrm>
            <a:off x="6634058" y="844338"/>
            <a:ext cx="254700" cy="60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3" name="Google Shape;573;p31"/>
          <p:cNvCxnSpPr>
            <a:endCxn id="574" idx="0"/>
          </p:cNvCxnSpPr>
          <p:nvPr/>
        </p:nvCxnSpPr>
        <p:spPr>
          <a:xfrm>
            <a:off x="7279801" y="1824950"/>
            <a:ext cx="2400" cy="116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4" name="Google Shape;574;p31"/>
          <p:cNvSpPr/>
          <p:nvPr/>
        </p:nvSpPr>
        <p:spPr>
          <a:xfrm>
            <a:off x="7251901" y="2986550"/>
            <a:ext cx="60600" cy="4290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1"/>
          <p:cNvSpPr txBox="1"/>
          <p:nvPr/>
        </p:nvSpPr>
        <p:spPr>
          <a:xfrm>
            <a:off x="4734625" y="362775"/>
            <a:ext cx="8256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</a:t>
            </a:r>
            <a:endParaRPr/>
          </a:p>
        </p:txBody>
      </p:sp>
      <p:sp>
        <p:nvSpPr>
          <p:cNvPr id="576" name="Google Shape;576;p31"/>
          <p:cNvSpPr txBox="1"/>
          <p:nvPr/>
        </p:nvSpPr>
        <p:spPr>
          <a:xfrm>
            <a:off x="6179425" y="362775"/>
            <a:ext cx="9540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</a:t>
            </a:r>
            <a:endParaRPr/>
          </a:p>
        </p:txBody>
      </p:sp>
      <p:pic>
        <p:nvPicPr>
          <p:cNvPr id="577" name="Google Shape;5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700" y="4659888"/>
            <a:ext cx="38671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2"/>
          <p:cNvSpPr txBox="1"/>
          <p:nvPr>
            <p:ph type="title"/>
          </p:nvPr>
        </p:nvSpPr>
        <p:spPr>
          <a:xfrm>
            <a:off x="284300" y="5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 and evaluation</a:t>
            </a:r>
            <a:endParaRPr/>
          </a:p>
        </p:txBody>
      </p:sp>
      <p:sp>
        <p:nvSpPr>
          <p:cNvPr id="583" name="Google Shape;583;p32"/>
          <p:cNvSpPr txBox="1"/>
          <p:nvPr/>
        </p:nvSpPr>
        <p:spPr>
          <a:xfrm>
            <a:off x="605480" y="776747"/>
            <a:ext cx="825600" cy="95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/>
              <a:t>Title/</a:t>
            </a:r>
            <a:r>
              <a:rPr lang="en" sz="750"/>
              <a:t>#hashtags</a:t>
            </a:r>
            <a:endParaRPr sz="750"/>
          </a:p>
        </p:txBody>
      </p:sp>
      <p:sp>
        <p:nvSpPr>
          <p:cNvPr id="584" name="Google Shape;584;p32"/>
          <p:cNvSpPr/>
          <p:nvPr/>
        </p:nvSpPr>
        <p:spPr>
          <a:xfrm>
            <a:off x="1619696" y="746303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2"/>
          <p:cNvSpPr/>
          <p:nvPr/>
        </p:nvSpPr>
        <p:spPr>
          <a:xfrm>
            <a:off x="1619696" y="1000078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2"/>
          <p:cNvSpPr/>
          <p:nvPr/>
        </p:nvSpPr>
        <p:spPr>
          <a:xfrm>
            <a:off x="1619696" y="1253854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2"/>
          <p:cNvSpPr/>
          <p:nvPr/>
        </p:nvSpPr>
        <p:spPr>
          <a:xfrm>
            <a:off x="1707379" y="746303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2"/>
          <p:cNvSpPr/>
          <p:nvPr/>
        </p:nvSpPr>
        <p:spPr>
          <a:xfrm>
            <a:off x="1707379" y="1000078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2"/>
          <p:cNvSpPr/>
          <p:nvPr/>
        </p:nvSpPr>
        <p:spPr>
          <a:xfrm>
            <a:off x="1707379" y="1253854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0" name="Google Shape;590;p32"/>
          <p:cNvCxnSpPr/>
          <p:nvPr/>
        </p:nvCxnSpPr>
        <p:spPr>
          <a:xfrm>
            <a:off x="1337417" y="1109122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91" name="Google Shape;5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268" y="824909"/>
            <a:ext cx="288877" cy="635652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2"/>
          <p:cNvSpPr/>
          <p:nvPr/>
        </p:nvSpPr>
        <p:spPr>
          <a:xfrm>
            <a:off x="1686385" y="1507637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2"/>
          <p:cNvSpPr txBox="1"/>
          <p:nvPr/>
        </p:nvSpPr>
        <p:spPr>
          <a:xfrm>
            <a:off x="723142" y="1644243"/>
            <a:ext cx="6354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Post #1</a:t>
            </a:r>
            <a:endParaRPr sz="1000"/>
          </a:p>
        </p:txBody>
      </p:sp>
      <p:sp>
        <p:nvSpPr>
          <p:cNvPr id="594" name="Google Shape;594;p32"/>
          <p:cNvSpPr txBox="1"/>
          <p:nvPr/>
        </p:nvSpPr>
        <p:spPr>
          <a:xfrm>
            <a:off x="-6750" y="1099600"/>
            <a:ext cx="738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User #1</a:t>
            </a:r>
            <a:endParaRPr b="1" sz="1000"/>
          </a:p>
        </p:txBody>
      </p:sp>
      <p:cxnSp>
        <p:nvCxnSpPr>
          <p:cNvPr id="595" name="Google Shape;595;p32"/>
          <p:cNvCxnSpPr/>
          <p:nvPr/>
        </p:nvCxnSpPr>
        <p:spPr>
          <a:xfrm>
            <a:off x="1333586" y="1559433"/>
            <a:ext cx="334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6" name="Google Shape;596;p32"/>
          <p:cNvSpPr txBox="1"/>
          <p:nvPr/>
        </p:nvSpPr>
        <p:spPr>
          <a:xfrm>
            <a:off x="1968793" y="780555"/>
            <a:ext cx="825600" cy="95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Title/#hashtags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97" name="Google Shape;597;p32"/>
          <p:cNvSpPr/>
          <p:nvPr/>
        </p:nvSpPr>
        <p:spPr>
          <a:xfrm>
            <a:off x="2983009" y="750111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2"/>
          <p:cNvSpPr/>
          <p:nvPr/>
        </p:nvSpPr>
        <p:spPr>
          <a:xfrm>
            <a:off x="2983009" y="1003886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2"/>
          <p:cNvSpPr/>
          <p:nvPr/>
        </p:nvSpPr>
        <p:spPr>
          <a:xfrm>
            <a:off x="2983009" y="1257662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2"/>
          <p:cNvSpPr/>
          <p:nvPr/>
        </p:nvSpPr>
        <p:spPr>
          <a:xfrm>
            <a:off x="3070692" y="750111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2"/>
          <p:cNvSpPr/>
          <p:nvPr/>
        </p:nvSpPr>
        <p:spPr>
          <a:xfrm>
            <a:off x="3070692" y="1003886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2"/>
          <p:cNvSpPr/>
          <p:nvPr/>
        </p:nvSpPr>
        <p:spPr>
          <a:xfrm>
            <a:off x="3070692" y="1257662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3" name="Google Shape;603;p32"/>
          <p:cNvCxnSpPr/>
          <p:nvPr/>
        </p:nvCxnSpPr>
        <p:spPr>
          <a:xfrm>
            <a:off x="2700730" y="1112930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4" name="Google Shape;604;p32"/>
          <p:cNvSpPr/>
          <p:nvPr/>
        </p:nvSpPr>
        <p:spPr>
          <a:xfrm>
            <a:off x="3049698" y="1511445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2"/>
          <p:cNvSpPr txBox="1"/>
          <p:nvPr/>
        </p:nvSpPr>
        <p:spPr>
          <a:xfrm>
            <a:off x="2086461" y="1648047"/>
            <a:ext cx="6750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Post #2</a:t>
            </a:r>
            <a:endParaRPr sz="1000"/>
          </a:p>
        </p:txBody>
      </p:sp>
      <p:cxnSp>
        <p:nvCxnSpPr>
          <p:cNvPr id="606" name="Google Shape;606;p32"/>
          <p:cNvCxnSpPr/>
          <p:nvPr/>
        </p:nvCxnSpPr>
        <p:spPr>
          <a:xfrm>
            <a:off x="2678257" y="1559418"/>
            <a:ext cx="307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7" name="Google Shape;607;p32"/>
          <p:cNvSpPr/>
          <p:nvPr/>
        </p:nvSpPr>
        <p:spPr>
          <a:xfrm>
            <a:off x="2423415" y="855762"/>
            <a:ext cx="254700" cy="60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2"/>
          <p:cNvSpPr txBox="1"/>
          <p:nvPr/>
        </p:nvSpPr>
        <p:spPr>
          <a:xfrm>
            <a:off x="3746836" y="769130"/>
            <a:ext cx="825600" cy="95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Title/#hashtags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09" name="Google Shape;609;p32"/>
          <p:cNvSpPr/>
          <p:nvPr/>
        </p:nvSpPr>
        <p:spPr>
          <a:xfrm>
            <a:off x="4761052" y="750111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2"/>
          <p:cNvSpPr/>
          <p:nvPr/>
        </p:nvSpPr>
        <p:spPr>
          <a:xfrm>
            <a:off x="4761052" y="992462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2"/>
          <p:cNvSpPr/>
          <p:nvPr/>
        </p:nvSpPr>
        <p:spPr>
          <a:xfrm>
            <a:off x="4761052" y="1246237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2"/>
          <p:cNvSpPr/>
          <p:nvPr/>
        </p:nvSpPr>
        <p:spPr>
          <a:xfrm>
            <a:off x="4848735" y="750111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2"/>
          <p:cNvSpPr/>
          <p:nvPr/>
        </p:nvSpPr>
        <p:spPr>
          <a:xfrm>
            <a:off x="4848735" y="992462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2"/>
          <p:cNvSpPr/>
          <p:nvPr/>
        </p:nvSpPr>
        <p:spPr>
          <a:xfrm>
            <a:off x="4848735" y="1246237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5" name="Google Shape;615;p32"/>
          <p:cNvCxnSpPr/>
          <p:nvPr/>
        </p:nvCxnSpPr>
        <p:spPr>
          <a:xfrm>
            <a:off x="4478773" y="1101505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6" name="Google Shape;616;p32"/>
          <p:cNvSpPr/>
          <p:nvPr/>
        </p:nvSpPr>
        <p:spPr>
          <a:xfrm>
            <a:off x="4827741" y="1500020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2"/>
          <p:cNvSpPr txBox="1"/>
          <p:nvPr/>
        </p:nvSpPr>
        <p:spPr>
          <a:xfrm>
            <a:off x="3864490" y="1636624"/>
            <a:ext cx="8688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Post #N-1</a:t>
            </a:r>
            <a:endParaRPr sz="1000"/>
          </a:p>
        </p:txBody>
      </p:sp>
      <p:cxnSp>
        <p:nvCxnSpPr>
          <p:cNvPr id="618" name="Google Shape;618;p32"/>
          <p:cNvCxnSpPr/>
          <p:nvPr/>
        </p:nvCxnSpPr>
        <p:spPr>
          <a:xfrm>
            <a:off x="4458036" y="1559425"/>
            <a:ext cx="307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9" name="Google Shape;619;p32"/>
          <p:cNvSpPr/>
          <p:nvPr/>
        </p:nvSpPr>
        <p:spPr>
          <a:xfrm>
            <a:off x="4201458" y="844338"/>
            <a:ext cx="254700" cy="60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2"/>
          <p:cNvSpPr txBox="1"/>
          <p:nvPr/>
        </p:nvSpPr>
        <p:spPr>
          <a:xfrm>
            <a:off x="605480" y="1994711"/>
            <a:ext cx="825600" cy="95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Title/#hashtags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21" name="Google Shape;621;p32"/>
          <p:cNvSpPr/>
          <p:nvPr/>
        </p:nvSpPr>
        <p:spPr>
          <a:xfrm>
            <a:off x="1619696" y="1964267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2"/>
          <p:cNvSpPr/>
          <p:nvPr/>
        </p:nvSpPr>
        <p:spPr>
          <a:xfrm>
            <a:off x="1619696" y="2218043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2"/>
          <p:cNvSpPr/>
          <p:nvPr/>
        </p:nvSpPr>
        <p:spPr>
          <a:xfrm>
            <a:off x="1619696" y="2471818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2"/>
          <p:cNvSpPr/>
          <p:nvPr/>
        </p:nvSpPr>
        <p:spPr>
          <a:xfrm>
            <a:off x="1707379" y="1964267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2"/>
          <p:cNvSpPr/>
          <p:nvPr/>
        </p:nvSpPr>
        <p:spPr>
          <a:xfrm>
            <a:off x="1707379" y="2218043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2"/>
          <p:cNvSpPr/>
          <p:nvPr/>
        </p:nvSpPr>
        <p:spPr>
          <a:xfrm>
            <a:off x="1707379" y="2471818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7" name="Google Shape;627;p32"/>
          <p:cNvCxnSpPr/>
          <p:nvPr/>
        </p:nvCxnSpPr>
        <p:spPr>
          <a:xfrm>
            <a:off x="1337417" y="2327086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8" name="Google Shape;628;p32"/>
          <p:cNvSpPr/>
          <p:nvPr/>
        </p:nvSpPr>
        <p:spPr>
          <a:xfrm>
            <a:off x="1686385" y="2725601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2"/>
          <p:cNvSpPr txBox="1"/>
          <p:nvPr/>
        </p:nvSpPr>
        <p:spPr>
          <a:xfrm>
            <a:off x="701232" y="2873163"/>
            <a:ext cx="6354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Post #1</a:t>
            </a:r>
            <a:endParaRPr sz="1000"/>
          </a:p>
        </p:txBody>
      </p:sp>
      <p:sp>
        <p:nvSpPr>
          <p:cNvPr id="630" name="Google Shape;630;p32"/>
          <p:cNvSpPr txBox="1"/>
          <p:nvPr/>
        </p:nvSpPr>
        <p:spPr>
          <a:xfrm>
            <a:off x="-6750" y="2317550"/>
            <a:ext cx="738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User #2</a:t>
            </a:r>
            <a:endParaRPr b="1" sz="1000"/>
          </a:p>
        </p:txBody>
      </p:sp>
      <p:cxnSp>
        <p:nvCxnSpPr>
          <p:cNvPr id="631" name="Google Shape;631;p32"/>
          <p:cNvCxnSpPr/>
          <p:nvPr/>
        </p:nvCxnSpPr>
        <p:spPr>
          <a:xfrm>
            <a:off x="1311464" y="2777397"/>
            <a:ext cx="334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2" name="Google Shape;632;p32"/>
          <p:cNvSpPr txBox="1"/>
          <p:nvPr/>
        </p:nvSpPr>
        <p:spPr>
          <a:xfrm>
            <a:off x="1968793" y="1998519"/>
            <a:ext cx="825600" cy="95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Title/#hashtags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33" name="Google Shape;633;p32"/>
          <p:cNvSpPr/>
          <p:nvPr/>
        </p:nvSpPr>
        <p:spPr>
          <a:xfrm>
            <a:off x="2983009" y="1968076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2"/>
          <p:cNvSpPr/>
          <p:nvPr/>
        </p:nvSpPr>
        <p:spPr>
          <a:xfrm>
            <a:off x="2983009" y="2221851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2"/>
          <p:cNvSpPr/>
          <p:nvPr/>
        </p:nvSpPr>
        <p:spPr>
          <a:xfrm>
            <a:off x="2983009" y="2475626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2"/>
          <p:cNvSpPr/>
          <p:nvPr/>
        </p:nvSpPr>
        <p:spPr>
          <a:xfrm>
            <a:off x="3070692" y="1968076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2"/>
          <p:cNvSpPr/>
          <p:nvPr/>
        </p:nvSpPr>
        <p:spPr>
          <a:xfrm>
            <a:off x="3070692" y="2221851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2"/>
          <p:cNvSpPr/>
          <p:nvPr/>
        </p:nvSpPr>
        <p:spPr>
          <a:xfrm>
            <a:off x="3070692" y="2475626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9" name="Google Shape;639;p32"/>
          <p:cNvCxnSpPr/>
          <p:nvPr/>
        </p:nvCxnSpPr>
        <p:spPr>
          <a:xfrm>
            <a:off x="2700730" y="2330894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0" name="Google Shape;640;p32"/>
          <p:cNvSpPr/>
          <p:nvPr/>
        </p:nvSpPr>
        <p:spPr>
          <a:xfrm>
            <a:off x="3049698" y="2729409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2"/>
          <p:cNvSpPr txBox="1"/>
          <p:nvPr/>
        </p:nvSpPr>
        <p:spPr>
          <a:xfrm>
            <a:off x="2064551" y="2876967"/>
            <a:ext cx="6750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Post #2</a:t>
            </a:r>
            <a:endParaRPr sz="1000"/>
          </a:p>
        </p:txBody>
      </p:sp>
      <p:cxnSp>
        <p:nvCxnSpPr>
          <p:cNvPr id="642" name="Google Shape;642;p32"/>
          <p:cNvCxnSpPr/>
          <p:nvPr/>
        </p:nvCxnSpPr>
        <p:spPr>
          <a:xfrm>
            <a:off x="2678257" y="2777383"/>
            <a:ext cx="307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3" name="Google Shape;643;p32"/>
          <p:cNvSpPr/>
          <p:nvPr/>
        </p:nvSpPr>
        <p:spPr>
          <a:xfrm>
            <a:off x="2423415" y="2073727"/>
            <a:ext cx="254700" cy="60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2"/>
          <p:cNvSpPr txBox="1"/>
          <p:nvPr/>
        </p:nvSpPr>
        <p:spPr>
          <a:xfrm>
            <a:off x="3746836" y="1987095"/>
            <a:ext cx="825600" cy="95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Title/#hashtags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45" name="Google Shape;645;p32"/>
          <p:cNvSpPr/>
          <p:nvPr/>
        </p:nvSpPr>
        <p:spPr>
          <a:xfrm>
            <a:off x="4761052" y="1968076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2"/>
          <p:cNvSpPr/>
          <p:nvPr/>
        </p:nvSpPr>
        <p:spPr>
          <a:xfrm>
            <a:off x="4761052" y="2210427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32"/>
          <p:cNvSpPr/>
          <p:nvPr/>
        </p:nvSpPr>
        <p:spPr>
          <a:xfrm>
            <a:off x="4761052" y="2464202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32"/>
          <p:cNvSpPr/>
          <p:nvPr/>
        </p:nvSpPr>
        <p:spPr>
          <a:xfrm>
            <a:off x="4848735" y="1968076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2"/>
          <p:cNvSpPr/>
          <p:nvPr/>
        </p:nvSpPr>
        <p:spPr>
          <a:xfrm>
            <a:off x="4848735" y="2210427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2"/>
          <p:cNvSpPr/>
          <p:nvPr/>
        </p:nvSpPr>
        <p:spPr>
          <a:xfrm>
            <a:off x="4848735" y="2464202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1" name="Google Shape;651;p32"/>
          <p:cNvCxnSpPr/>
          <p:nvPr/>
        </p:nvCxnSpPr>
        <p:spPr>
          <a:xfrm>
            <a:off x="4478773" y="2319470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2" name="Google Shape;652;p32"/>
          <p:cNvSpPr/>
          <p:nvPr/>
        </p:nvSpPr>
        <p:spPr>
          <a:xfrm>
            <a:off x="4827741" y="2717985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2"/>
          <p:cNvSpPr txBox="1"/>
          <p:nvPr/>
        </p:nvSpPr>
        <p:spPr>
          <a:xfrm>
            <a:off x="3842589" y="2865550"/>
            <a:ext cx="825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Post #N-1</a:t>
            </a:r>
            <a:endParaRPr sz="1000"/>
          </a:p>
        </p:txBody>
      </p:sp>
      <p:cxnSp>
        <p:nvCxnSpPr>
          <p:cNvPr id="654" name="Google Shape;654;p32"/>
          <p:cNvCxnSpPr/>
          <p:nvPr/>
        </p:nvCxnSpPr>
        <p:spPr>
          <a:xfrm>
            <a:off x="4458036" y="2777390"/>
            <a:ext cx="307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5" name="Google Shape;655;p32"/>
          <p:cNvSpPr/>
          <p:nvPr/>
        </p:nvSpPr>
        <p:spPr>
          <a:xfrm>
            <a:off x="4201458" y="2062302"/>
            <a:ext cx="254700" cy="60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32"/>
          <p:cNvSpPr txBox="1"/>
          <p:nvPr/>
        </p:nvSpPr>
        <p:spPr>
          <a:xfrm>
            <a:off x="605277" y="3423861"/>
            <a:ext cx="825600" cy="95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Title/#hashtags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57" name="Google Shape;657;p32"/>
          <p:cNvSpPr/>
          <p:nvPr/>
        </p:nvSpPr>
        <p:spPr>
          <a:xfrm>
            <a:off x="1619493" y="3393417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2"/>
          <p:cNvSpPr/>
          <p:nvPr/>
        </p:nvSpPr>
        <p:spPr>
          <a:xfrm>
            <a:off x="1619493" y="3647193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2"/>
          <p:cNvSpPr/>
          <p:nvPr/>
        </p:nvSpPr>
        <p:spPr>
          <a:xfrm>
            <a:off x="1619493" y="3900968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2"/>
          <p:cNvSpPr/>
          <p:nvPr/>
        </p:nvSpPr>
        <p:spPr>
          <a:xfrm>
            <a:off x="1707176" y="3393417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2"/>
          <p:cNvSpPr/>
          <p:nvPr/>
        </p:nvSpPr>
        <p:spPr>
          <a:xfrm>
            <a:off x="1707176" y="3647193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2"/>
          <p:cNvSpPr/>
          <p:nvPr/>
        </p:nvSpPr>
        <p:spPr>
          <a:xfrm>
            <a:off x="1707176" y="3900968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3" name="Google Shape;663;p32"/>
          <p:cNvCxnSpPr/>
          <p:nvPr/>
        </p:nvCxnSpPr>
        <p:spPr>
          <a:xfrm>
            <a:off x="1337213" y="3756236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4" name="Google Shape;664;p32"/>
          <p:cNvSpPr/>
          <p:nvPr/>
        </p:nvSpPr>
        <p:spPr>
          <a:xfrm>
            <a:off x="1686182" y="4154751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2"/>
          <p:cNvSpPr txBox="1"/>
          <p:nvPr/>
        </p:nvSpPr>
        <p:spPr>
          <a:xfrm>
            <a:off x="701028" y="4302313"/>
            <a:ext cx="6354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Post #1</a:t>
            </a:r>
            <a:endParaRPr sz="1000"/>
          </a:p>
        </p:txBody>
      </p:sp>
      <p:sp>
        <p:nvSpPr>
          <p:cNvPr id="666" name="Google Shape;666;p32"/>
          <p:cNvSpPr txBox="1"/>
          <p:nvPr/>
        </p:nvSpPr>
        <p:spPr>
          <a:xfrm>
            <a:off x="-6949" y="3746700"/>
            <a:ext cx="738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User #M</a:t>
            </a:r>
            <a:endParaRPr b="1" sz="1000"/>
          </a:p>
        </p:txBody>
      </p:sp>
      <p:cxnSp>
        <p:nvCxnSpPr>
          <p:cNvPr id="667" name="Google Shape;667;p32"/>
          <p:cNvCxnSpPr/>
          <p:nvPr/>
        </p:nvCxnSpPr>
        <p:spPr>
          <a:xfrm>
            <a:off x="1311261" y="4206547"/>
            <a:ext cx="334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8" name="Google Shape;668;p32"/>
          <p:cNvSpPr txBox="1"/>
          <p:nvPr/>
        </p:nvSpPr>
        <p:spPr>
          <a:xfrm>
            <a:off x="1968590" y="3427669"/>
            <a:ext cx="825600" cy="95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Title/#hashtags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69" name="Google Shape;669;p32"/>
          <p:cNvSpPr/>
          <p:nvPr/>
        </p:nvSpPr>
        <p:spPr>
          <a:xfrm>
            <a:off x="2982806" y="3397226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32"/>
          <p:cNvSpPr/>
          <p:nvPr/>
        </p:nvSpPr>
        <p:spPr>
          <a:xfrm>
            <a:off x="2982806" y="3651001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32"/>
          <p:cNvSpPr/>
          <p:nvPr/>
        </p:nvSpPr>
        <p:spPr>
          <a:xfrm>
            <a:off x="2982806" y="3904776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32"/>
          <p:cNvSpPr/>
          <p:nvPr/>
        </p:nvSpPr>
        <p:spPr>
          <a:xfrm>
            <a:off x="3070489" y="3397226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32"/>
          <p:cNvSpPr/>
          <p:nvPr/>
        </p:nvSpPr>
        <p:spPr>
          <a:xfrm>
            <a:off x="3070489" y="3651001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32"/>
          <p:cNvSpPr/>
          <p:nvPr/>
        </p:nvSpPr>
        <p:spPr>
          <a:xfrm>
            <a:off x="3070489" y="3904776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5" name="Google Shape;675;p32"/>
          <p:cNvCxnSpPr/>
          <p:nvPr/>
        </p:nvCxnSpPr>
        <p:spPr>
          <a:xfrm>
            <a:off x="2700526" y="3760044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6" name="Google Shape;676;p32"/>
          <p:cNvSpPr/>
          <p:nvPr/>
        </p:nvSpPr>
        <p:spPr>
          <a:xfrm>
            <a:off x="3049495" y="4158559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2"/>
          <p:cNvSpPr txBox="1"/>
          <p:nvPr/>
        </p:nvSpPr>
        <p:spPr>
          <a:xfrm>
            <a:off x="2064348" y="4306117"/>
            <a:ext cx="6750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Post #2</a:t>
            </a:r>
            <a:endParaRPr sz="1000"/>
          </a:p>
        </p:txBody>
      </p:sp>
      <p:cxnSp>
        <p:nvCxnSpPr>
          <p:cNvPr id="678" name="Google Shape;678;p32"/>
          <p:cNvCxnSpPr/>
          <p:nvPr/>
        </p:nvCxnSpPr>
        <p:spPr>
          <a:xfrm>
            <a:off x="2678054" y="4206533"/>
            <a:ext cx="307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32"/>
          <p:cNvSpPr txBox="1"/>
          <p:nvPr/>
        </p:nvSpPr>
        <p:spPr>
          <a:xfrm>
            <a:off x="3227814" y="3794350"/>
            <a:ext cx="427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...</a:t>
            </a:r>
            <a:endParaRPr b="1" sz="1600"/>
          </a:p>
        </p:txBody>
      </p:sp>
      <p:sp>
        <p:nvSpPr>
          <p:cNvPr id="680" name="Google Shape;680;p32"/>
          <p:cNvSpPr/>
          <p:nvPr/>
        </p:nvSpPr>
        <p:spPr>
          <a:xfrm>
            <a:off x="2423212" y="3502877"/>
            <a:ext cx="254700" cy="60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2"/>
          <p:cNvSpPr txBox="1"/>
          <p:nvPr/>
        </p:nvSpPr>
        <p:spPr>
          <a:xfrm>
            <a:off x="3746633" y="3416245"/>
            <a:ext cx="825600" cy="95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Title/#hashtags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82" name="Google Shape;682;p32"/>
          <p:cNvSpPr/>
          <p:nvPr/>
        </p:nvSpPr>
        <p:spPr>
          <a:xfrm>
            <a:off x="4760849" y="3397226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2"/>
          <p:cNvSpPr/>
          <p:nvPr/>
        </p:nvSpPr>
        <p:spPr>
          <a:xfrm>
            <a:off x="4760849" y="3639577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2"/>
          <p:cNvSpPr/>
          <p:nvPr/>
        </p:nvSpPr>
        <p:spPr>
          <a:xfrm>
            <a:off x="4760849" y="3893352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2"/>
          <p:cNvSpPr/>
          <p:nvPr/>
        </p:nvSpPr>
        <p:spPr>
          <a:xfrm>
            <a:off x="4848532" y="3397226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2"/>
          <p:cNvSpPr/>
          <p:nvPr/>
        </p:nvSpPr>
        <p:spPr>
          <a:xfrm>
            <a:off x="4848532" y="3639577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2"/>
          <p:cNvSpPr/>
          <p:nvPr/>
        </p:nvSpPr>
        <p:spPr>
          <a:xfrm>
            <a:off x="4848532" y="3893352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8" name="Google Shape;688;p32"/>
          <p:cNvCxnSpPr/>
          <p:nvPr/>
        </p:nvCxnSpPr>
        <p:spPr>
          <a:xfrm>
            <a:off x="4478569" y="3748620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9" name="Google Shape;689;p32"/>
          <p:cNvSpPr/>
          <p:nvPr/>
        </p:nvSpPr>
        <p:spPr>
          <a:xfrm>
            <a:off x="4827538" y="4147135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2"/>
          <p:cNvSpPr txBox="1"/>
          <p:nvPr/>
        </p:nvSpPr>
        <p:spPr>
          <a:xfrm>
            <a:off x="3842390" y="4294700"/>
            <a:ext cx="825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Post #N-1</a:t>
            </a:r>
            <a:endParaRPr sz="1000"/>
          </a:p>
        </p:txBody>
      </p:sp>
      <p:cxnSp>
        <p:nvCxnSpPr>
          <p:cNvPr id="691" name="Google Shape;691;p32"/>
          <p:cNvCxnSpPr/>
          <p:nvPr/>
        </p:nvCxnSpPr>
        <p:spPr>
          <a:xfrm>
            <a:off x="4457833" y="4206540"/>
            <a:ext cx="307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2" name="Google Shape;692;p32"/>
          <p:cNvSpPr/>
          <p:nvPr/>
        </p:nvSpPr>
        <p:spPr>
          <a:xfrm>
            <a:off x="4201255" y="3491452"/>
            <a:ext cx="254700" cy="60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2"/>
          <p:cNvSpPr txBox="1"/>
          <p:nvPr/>
        </p:nvSpPr>
        <p:spPr>
          <a:xfrm rot="5400000">
            <a:off x="2612889" y="3059825"/>
            <a:ext cx="429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...</a:t>
            </a:r>
            <a:endParaRPr b="1" sz="1600"/>
          </a:p>
        </p:txBody>
      </p:sp>
      <p:sp>
        <p:nvSpPr>
          <p:cNvPr id="694" name="Google Shape;694;p32"/>
          <p:cNvSpPr txBox="1"/>
          <p:nvPr/>
        </p:nvSpPr>
        <p:spPr>
          <a:xfrm>
            <a:off x="5191836" y="769130"/>
            <a:ext cx="825600" cy="95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Title/#hashtags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95" name="Google Shape;695;p32"/>
          <p:cNvSpPr/>
          <p:nvPr/>
        </p:nvSpPr>
        <p:spPr>
          <a:xfrm>
            <a:off x="6206052" y="750111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2"/>
          <p:cNvSpPr/>
          <p:nvPr/>
        </p:nvSpPr>
        <p:spPr>
          <a:xfrm>
            <a:off x="6206052" y="992462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32"/>
          <p:cNvSpPr/>
          <p:nvPr/>
        </p:nvSpPr>
        <p:spPr>
          <a:xfrm>
            <a:off x="6206052" y="1246237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2"/>
          <p:cNvSpPr/>
          <p:nvPr/>
        </p:nvSpPr>
        <p:spPr>
          <a:xfrm>
            <a:off x="6293735" y="750111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2"/>
          <p:cNvSpPr/>
          <p:nvPr/>
        </p:nvSpPr>
        <p:spPr>
          <a:xfrm>
            <a:off x="6293735" y="992462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2"/>
          <p:cNvSpPr/>
          <p:nvPr/>
        </p:nvSpPr>
        <p:spPr>
          <a:xfrm>
            <a:off x="6293735" y="1246237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1" name="Google Shape;701;p32"/>
          <p:cNvCxnSpPr/>
          <p:nvPr/>
        </p:nvCxnSpPr>
        <p:spPr>
          <a:xfrm>
            <a:off x="5923773" y="1101505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2" name="Google Shape;702;p32"/>
          <p:cNvSpPr/>
          <p:nvPr/>
        </p:nvSpPr>
        <p:spPr>
          <a:xfrm>
            <a:off x="6272741" y="1500020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32"/>
          <p:cNvSpPr txBox="1"/>
          <p:nvPr/>
        </p:nvSpPr>
        <p:spPr>
          <a:xfrm>
            <a:off x="5309501" y="1636634"/>
            <a:ext cx="6354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Post #N</a:t>
            </a:r>
            <a:endParaRPr sz="1000"/>
          </a:p>
        </p:txBody>
      </p:sp>
      <p:cxnSp>
        <p:nvCxnSpPr>
          <p:cNvPr id="704" name="Google Shape;704;p32"/>
          <p:cNvCxnSpPr/>
          <p:nvPr/>
        </p:nvCxnSpPr>
        <p:spPr>
          <a:xfrm>
            <a:off x="5903036" y="1559425"/>
            <a:ext cx="307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5" name="Google Shape;705;p32"/>
          <p:cNvSpPr/>
          <p:nvPr/>
        </p:nvSpPr>
        <p:spPr>
          <a:xfrm>
            <a:off x="5646458" y="844338"/>
            <a:ext cx="254700" cy="60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32"/>
          <p:cNvSpPr txBox="1"/>
          <p:nvPr/>
        </p:nvSpPr>
        <p:spPr>
          <a:xfrm>
            <a:off x="5191836" y="1987095"/>
            <a:ext cx="825600" cy="95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Title/#hashtags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707" name="Google Shape;707;p32"/>
          <p:cNvSpPr/>
          <p:nvPr/>
        </p:nvSpPr>
        <p:spPr>
          <a:xfrm>
            <a:off x="6206052" y="1968076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2"/>
          <p:cNvSpPr/>
          <p:nvPr/>
        </p:nvSpPr>
        <p:spPr>
          <a:xfrm>
            <a:off x="6206052" y="2210427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2"/>
          <p:cNvSpPr/>
          <p:nvPr/>
        </p:nvSpPr>
        <p:spPr>
          <a:xfrm>
            <a:off x="6206052" y="2464202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2"/>
          <p:cNvSpPr/>
          <p:nvPr/>
        </p:nvSpPr>
        <p:spPr>
          <a:xfrm>
            <a:off x="6293735" y="1968076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2"/>
          <p:cNvSpPr/>
          <p:nvPr/>
        </p:nvSpPr>
        <p:spPr>
          <a:xfrm>
            <a:off x="6293735" y="2210427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2"/>
          <p:cNvSpPr/>
          <p:nvPr/>
        </p:nvSpPr>
        <p:spPr>
          <a:xfrm>
            <a:off x="6293735" y="2464202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3" name="Google Shape;713;p32"/>
          <p:cNvCxnSpPr/>
          <p:nvPr/>
        </p:nvCxnSpPr>
        <p:spPr>
          <a:xfrm>
            <a:off x="5923773" y="2319470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4" name="Google Shape;714;p32"/>
          <p:cNvSpPr/>
          <p:nvPr/>
        </p:nvSpPr>
        <p:spPr>
          <a:xfrm>
            <a:off x="6272741" y="2717985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2"/>
          <p:cNvSpPr txBox="1"/>
          <p:nvPr/>
        </p:nvSpPr>
        <p:spPr>
          <a:xfrm>
            <a:off x="5287591" y="2865554"/>
            <a:ext cx="6354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Post #N</a:t>
            </a:r>
            <a:endParaRPr sz="1000"/>
          </a:p>
        </p:txBody>
      </p:sp>
      <p:cxnSp>
        <p:nvCxnSpPr>
          <p:cNvPr id="716" name="Google Shape;716;p32"/>
          <p:cNvCxnSpPr/>
          <p:nvPr/>
        </p:nvCxnSpPr>
        <p:spPr>
          <a:xfrm>
            <a:off x="5903036" y="2777390"/>
            <a:ext cx="307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7" name="Google Shape;717;p32"/>
          <p:cNvSpPr/>
          <p:nvPr/>
        </p:nvSpPr>
        <p:spPr>
          <a:xfrm>
            <a:off x="5646458" y="2062302"/>
            <a:ext cx="254700" cy="60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2"/>
          <p:cNvSpPr txBox="1"/>
          <p:nvPr/>
        </p:nvSpPr>
        <p:spPr>
          <a:xfrm>
            <a:off x="5191633" y="3416245"/>
            <a:ext cx="825600" cy="95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</a:rPr>
              <a:t>Title/#hashtags</a:t>
            </a:r>
            <a:endParaRPr sz="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719" name="Google Shape;719;p32"/>
          <p:cNvSpPr/>
          <p:nvPr/>
        </p:nvSpPr>
        <p:spPr>
          <a:xfrm>
            <a:off x="6205849" y="3397226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2"/>
          <p:cNvSpPr/>
          <p:nvPr/>
        </p:nvSpPr>
        <p:spPr>
          <a:xfrm>
            <a:off x="6205849" y="3639577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2"/>
          <p:cNvSpPr/>
          <p:nvPr/>
        </p:nvSpPr>
        <p:spPr>
          <a:xfrm>
            <a:off x="6205849" y="3893352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2"/>
          <p:cNvSpPr/>
          <p:nvPr/>
        </p:nvSpPr>
        <p:spPr>
          <a:xfrm>
            <a:off x="6293532" y="3397226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2"/>
          <p:cNvSpPr/>
          <p:nvPr/>
        </p:nvSpPr>
        <p:spPr>
          <a:xfrm>
            <a:off x="6293532" y="3639577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32"/>
          <p:cNvSpPr/>
          <p:nvPr/>
        </p:nvSpPr>
        <p:spPr>
          <a:xfrm>
            <a:off x="6293532" y="3893352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5" name="Google Shape;725;p32"/>
          <p:cNvCxnSpPr/>
          <p:nvPr/>
        </p:nvCxnSpPr>
        <p:spPr>
          <a:xfrm>
            <a:off x="5923569" y="3748620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6" name="Google Shape;726;p32"/>
          <p:cNvSpPr/>
          <p:nvPr/>
        </p:nvSpPr>
        <p:spPr>
          <a:xfrm>
            <a:off x="6272538" y="4147135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32"/>
          <p:cNvSpPr txBox="1"/>
          <p:nvPr/>
        </p:nvSpPr>
        <p:spPr>
          <a:xfrm>
            <a:off x="5287387" y="4294704"/>
            <a:ext cx="6354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Post #N</a:t>
            </a:r>
            <a:endParaRPr sz="1000"/>
          </a:p>
        </p:txBody>
      </p:sp>
      <p:cxnSp>
        <p:nvCxnSpPr>
          <p:cNvPr id="728" name="Google Shape;728;p32"/>
          <p:cNvCxnSpPr/>
          <p:nvPr/>
        </p:nvCxnSpPr>
        <p:spPr>
          <a:xfrm>
            <a:off x="5902833" y="4206540"/>
            <a:ext cx="307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9" name="Google Shape;729;p32"/>
          <p:cNvSpPr/>
          <p:nvPr/>
        </p:nvSpPr>
        <p:spPr>
          <a:xfrm>
            <a:off x="5646255" y="3491452"/>
            <a:ext cx="254700" cy="60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32"/>
          <p:cNvSpPr txBox="1"/>
          <p:nvPr/>
        </p:nvSpPr>
        <p:spPr>
          <a:xfrm>
            <a:off x="3228164" y="2261925"/>
            <a:ext cx="427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...</a:t>
            </a:r>
            <a:endParaRPr b="1" sz="1600"/>
          </a:p>
        </p:txBody>
      </p:sp>
      <p:sp>
        <p:nvSpPr>
          <p:cNvPr id="731" name="Google Shape;731;p32"/>
          <p:cNvSpPr txBox="1"/>
          <p:nvPr/>
        </p:nvSpPr>
        <p:spPr>
          <a:xfrm>
            <a:off x="3228164" y="1099600"/>
            <a:ext cx="427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...</a:t>
            </a:r>
            <a:endParaRPr b="1" sz="1600"/>
          </a:p>
        </p:txBody>
      </p:sp>
      <p:cxnSp>
        <p:nvCxnSpPr>
          <p:cNvPr id="732" name="Google Shape;732;p32"/>
          <p:cNvCxnSpPr/>
          <p:nvPr/>
        </p:nvCxnSpPr>
        <p:spPr>
          <a:xfrm>
            <a:off x="5045914" y="668675"/>
            <a:ext cx="0" cy="38454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733" name="Google Shape;7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817" y="2047725"/>
            <a:ext cx="292608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2680" y="3470700"/>
            <a:ext cx="292608" cy="64008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32"/>
          <p:cNvSpPr txBox="1"/>
          <p:nvPr/>
        </p:nvSpPr>
        <p:spPr>
          <a:xfrm>
            <a:off x="6495250" y="658175"/>
            <a:ext cx="2718000" cy="3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Train/test split</a:t>
            </a:r>
            <a:endParaRPr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For each user,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(N-1) posts for training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Last post for testing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Input/output split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For (N-1) posts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r>
              <a:rPr lang="en" sz="1200">
                <a:solidFill>
                  <a:srgbClr val="38761D"/>
                </a:solidFill>
              </a:rPr>
              <a:t>A random post</a:t>
            </a:r>
            <a:r>
              <a:rPr lang="en" sz="1200"/>
              <a:t> as ground truth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</a:rPr>
              <a:t>Other (N-2) posts</a:t>
            </a:r>
            <a:r>
              <a:rPr lang="en" sz="1200"/>
              <a:t> as inputs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For each user, recommend image from the N test image.</a:t>
            </a:r>
            <a:endParaRPr/>
          </a:p>
        </p:txBody>
      </p:sp>
      <p:sp>
        <p:nvSpPr>
          <p:cNvPr id="736" name="Google Shape;736;p32"/>
          <p:cNvSpPr txBox="1"/>
          <p:nvPr/>
        </p:nvSpPr>
        <p:spPr>
          <a:xfrm>
            <a:off x="5424489" y="4554350"/>
            <a:ext cx="569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</a:t>
            </a:r>
            <a:endParaRPr/>
          </a:p>
        </p:txBody>
      </p:sp>
      <p:sp>
        <p:nvSpPr>
          <p:cNvPr id="737" name="Google Shape;737;p32"/>
          <p:cNvSpPr txBox="1"/>
          <p:nvPr/>
        </p:nvSpPr>
        <p:spPr>
          <a:xfrm>
            <a:off x="1483889" y="4547800"/>
            <a:ext cx="738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Inputs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738" name="Google Shape;738;p32"/>
          <p:cNvSpPr txBox="1"/>
          <p:nvPr/>
        </p:nvSpPr>
        <p:spPr>
          <a:xfrm>
            <a:off x="3902289" y="4541450"/>
            <a:ext cx="7932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Ground</a:t>
            </a:r>
            <a:endParaRPr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truth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</a:t>
            </a:r>
            <a:r>
              <a:rPr lang="en"/>
              <a:t>Result</a:t>
            </a:r>
            <a:endParaRPr/>
          </a:p>
        </p:txBody>
      </p:sp>
      <p:sp>
        <p:nvSpPr>
          <p:cNvPr id="744" name="Google Shape;744;p33"/>
          <p:cNvSpPr txBox="1"/>
          <p:nvPr/>
        </p:nvSpPr>
        <p:spPr>
          <a:xfrm>
            <a:off x="1095475" y="4319375"/>
            <a:ext cx="16089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Epoch = 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45" name="Google Shape;745;p33"/>
          <p:cNvGraphicFramePr/>
          <p:nvPr/>
        </p:nvGraphicFramePr>
        <p:xfrm>
          <a:off x="952500" y="10952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{30C268E2-9292-42E2-8BDB-7D7BC90B5BCB}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51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Highest Acc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0.0102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*0.0128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46" name="Google Shape;7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41" y="2404307"/>
            <a:ext cx="26517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4197" y="2414023"/>
            <a:ext cx="26517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8343" y="2404299"/>
            <a:ext cx="2651760" cy="164592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3"/>
          <p:cNvSpPr txBox="1"/>
          <p:nvPr/>
        </p:nvSpPr>
        <p:spPr>
          <a:xfrm>
            <a:off x="3934575" y="4319375"/>
            <a:ext cx="1359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Epoch = 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33"/>
          <p:cNvSpPr txBox="1"/>
          <p:nvPr/>
        </p:nvSpPr>
        <p:spPr>
          <a:xfrm>
            <a:off x="6770425" y="4319375"/>
            <a:ext cx="135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Epoch = 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/ Goal</a:t>
            </a:r>
            <a:endParaRPr/>
          </a:p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311700" y="1152475"/>
            <a:ext cx="447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 sales revenue of online fashion </a:t>
            </a:r>
            <a:r>
              <a:rPr lang="en"/>
              <a:t>retailers</a:t>
            </a:r>
            <a:r>
              <a:rPr lang="en"/>
              <a:t> : $765 Billion Dollars (2018)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Wide availability of internet and mobile devices allow people to shop easily with decent prices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People like to share their looks on SNS!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people struggle with choosing/buying outfits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Fashion recommendation based on history of individual’s selfie/fashion images is unprecedented</a:t>
            </a:r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799" y="351212"/>
            <a:ext cx="3540324" cy="444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recommendation results</a:t>
            </a:r>
            <a:endParaRPr/>
          </a:p>
        </p:txBody>
      </p:sp>
      <p:pic>
        <p:nvPicPr>
          <p:cNvPr id="756" name="Google Shape;756;p34"/>
          <p:cNvPicPr preferRelativeResize="0"/>
          <p:nvPr/>
        </p:nvPicPr>
        <p:blipFill rotWithShape="1">
          <a:blip r:embed="rId3">
            <a:alphaModFix/>
          </a:blip>
          <a:srcRect b="0" l="14726" r="0" t="0"/>
          <a:stretch/>
        </p:blipFill>
        <p:spPr>
          <a:xfrm>
            <a:off x="4164874" y="1550325"/>
            <a:ext cx="1144861" cy="15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34"/>
          <p:cNvPicPr preferRelativeResize="0"/>
          <p:nvPr/>
        </p:nvPicPr>
        <p:blipFill rotWithShape="1">
          <a:blip r:embed="rId4">
            <a:alphaModFix/>
          </a:blip>
          <a:srcRect b="0" l="7727" r="2939" t="0"/>
          <a:stretch/>
        </p:blipFill>
        <p:spPr>
          <a:xfrm>
            <a:off x="5434253" y="1578578"/>
            <a:ext cx="640826" cy="15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34"/>
          <p:cNvPicPr preferRelativeResize="0"/>
          <p:nvPr/>
        </p:nvPicPr>
        <p:blipFill rotWithShape="1">
          <a:blip r:embed="rId5">
            <a:alphaModFix/>
          </a:blip>
          <a:srcRect b="0" l="3144" r="8038" t="8054"/>
          <a:stretch/>
        </p:blipFill>
        <p:spPr>
          <a:xfrm>
            <a:off x="4155000" y="3481099"/>
            <a:ext cx="1741825" cy="126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7856" y="3463447"/>
            <a:ext cx="1209139" cy="129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400" y="3305617"/>
            <a:ext cx="1320754" cy="1375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79077" y="2493871"/>
            <a:ext cx="1186655" cy="863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9395" y="1581146"/>
            <a:ext cx="588183" cy="147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43" y="1581146"/>
            <a:ext cx="767196" cy="147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49279" y="1581146"/>
            <a:ext cx="785462" cy="147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62034" y="3305616"/>
            <a:ext cx="872708" cy="1375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24046" y="1559626"/>
            <a:ext cx="896726" cy="863071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34"/>
          <p:cNvSpPr txBox="1"/>
          <p:nvPr/>
        </p:nvSpPr>
        <p:spPr>
          <a:xfrm>
            <a:off x="4083281" y="1483874"/>
            <a:ext cx="3780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8" name="Google Shape;768;p34"/>
          <p:cNvSpPr txBox="1"/>
          <p:nvPr/>
        </p:nvSpPr>
        <p:spPr>
          <a:xfrm>
            <a:off x="5362968" y="1483882"/>
            <a:ext cx="296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9" name="Google Shape;769;p34"/>
          <p:cNvSpPr txBox="1"/>
          <p:nvPr/>
        </p:nvSpPr>
        <p:spPr>
          <a:xfrm>
            <a:off x="4124085" y="3400873"/>
            <a:ext cx="296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770" name="Google Shape;770;p34"/>
          <p:cNvSpPr txBox="1"/>
          <p:nvPr/>
        </p:nvSpPr>
        <p:spPr>
          <a:xfrm>
            <a:off x="119400" y="1050078"/>
            <a:ext cx="58905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</a:t>
            </a:r>
            <a:r>
              <a:rPr lang="en"/>
              <a:t>Input                                                           Output</a:t>
            </a:r>
            <a:endParaRPr/>
          </a:p>
        </p:txBody>
      </p:sp>
      <p:cxnSp>
        <p:nvCxnSpPr>
          <p:cNvPr id="771" name="Google Shape;771;p34"/>
          <p:cNvCxnSpPr/>
          <p:nvPr/>
        </p:nvCxnSpPr>
        <p:spPr>
          <a:xfrm>
            <a:off x="3966000" y="1559625"/>
            <a:ext cx="0" cy="318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5"/>
          <p:cNvSpPr txBox="1"/>
          <p:nvPr/>
        </p:nvSpPr>
        <p:spPr>
          <a:xfrm>
            <a:off x="5763350" y="1206375"/>
            <a:ext cx="2964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77" name="Google Shape;77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recommendation results</a:t>
            </a:r>
            <a:endParaRPr/>
          </a:p>
        </p:txBody>
      </p:sp>
      <p:pic>
        <p:nvPicPr>
          <p:cNvPr id="778" name="Google Shape;7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34" y="1516264"/>
            <a:ext cx="552078" cy="157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0774" y="3159629"/>
            <a:ext cx="529697" cy="153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1402" y="1516264"/>
            <a:ext cx="641605" cy="157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501" y="3159625"/>
            <a:ext cx="680283" cy="15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8041" y="1517244"/>
            <a:ext cx="596844" cy="157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3865" y="1516257"/>
            <a:ext cx="611763" cy="157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425" y="3159622"/>
            <a:ext cx="891532" cy="153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79638" y="3159622"/>
            <a:ext cx="843039" cy="153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35287" y="1516237"/>
            <a:ext cx="514776" cy="157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30351" y="3159622"/>
            <a:ext cx="596842" cy="153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75300" y="1996549"/>
            <a:ext cx="741708" cy="1964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269816" y="1996552"/>
            <a:ext cx="787755" cy="1964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110377" y="1996552"/>
            <a:ext cx="787745" cy="1964247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35"/>
          <p:cNvSpPr txBox="1"/>
          <p:nvPr/>
        </p:nvSpPr>
        <p:spPr>
          <a:xfrm>
            <a:off x="4999227" y="1934177"/>
            <a:ext cx="217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92" name="Google Shape;792;p35"/>
          <p:cNvSpPr txBox="1"/>
          <p:nvPr/>
        </p:nvSpPr>
        <p:spPr>
          <a:xfrm>
            <a:off x="5839757" y="1934177"/>
            <a:ext cx="217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793" name="Google Shape;793;p35"/>
          <p:cNvSpPr txBox="1"/>
          <p:nvPr/>
        </p:nvSpPr>
        <p:spPr>
          <a:xfrm>
            <a:off x="6680287" y="1934177"/>
            <a:ext cx="217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794" name="Google Shape;794;p35"/>
          <p:cNvSpPr txBox="1"/>
          <p:nvPr/>
        </p:nvSpPr>
        <p:spPr>
          <a:xfrm>
            <a:off x="119400" y="1050078"/>
            <a:ext cx="58905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Input                                                            Output                                                                    </a:t>
            </a:r>
            <a:endParaRPr/>
          </a:p>
        </p:txBody>
      </p:sp>
      <p:cxnSp>
        <p:nvCxnSpPr>
          <p:cNvPr id="795" name="Google Shape;795;p35"/>
          <p:cNvCxnSpPr/>
          <p:nvPr/>
        </p:nvCxnSpPr>
        <p:spPr>
          <a:xfrm>
            <a:off x="4286812" y="1506175"/>
            <a:ext cx="0" cy="3190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</a:t>
            </a:r>
            <a:endParaRPr/>
          </a:p>
        </p:txBody>
      </p:sp>
      <p:sp>
        <p:nvSpPr>
          <p:cNvPr id="801" name="Google Shape;801;p36"/>
          <p:cNvSpPr txBox="1"/>
          <p:nvPr>
            <p:ph idx="1" type="body"/>
          </p:nvPr>
        </p:nvSpPr>
        <p:spPr>
          <a:xfrm>
            <a:off x="311700" y="1152475"/>
            <a:ext cx="438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SSENSE dataset to recommend new/high-fashion items curated by fashion experts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 method for recommending individual items (Task 2)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Employ various Recommendation 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Deep interest Network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Metric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Kernel method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2" name="Google Shape;8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775" y="1278325"/>
            <a:ext cx="3948751" cy="25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</a:t>
            </a:r>
            <a:endParaRPr/>
          </a:p>
        </p:txBody>
      </p:sp>
      <p:sp>
        <p:nvSpPr>
          <p:cNvPr id="808" name="Google Shape;80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 Jiebo Luo - University of Rochester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Zhuang Tian - Goergen Institute of Data Science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Lookbook.nu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SSENSE.com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814" name="Google Shape;81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YOLOv3: An Incremental Improvement, arxiv, 2018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[2] </a:t>
            </a:r>
            <a:r>
              <a:rPr lang="en"/>
              <a:t>Look into Person: Joint Body Parsing &amp; Pose Estimation Network and A New BenchMark, in IEEE Transactions on Pattern Analysis and Machine Intelligence, 2019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[3] Very Deep Convolutional Networks For Large-Scale Image Recognition, in ICLR, 2015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[4] GloVe: Global Vectors for Word Representation, in EMNLP, 2014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39"/>
          <p:cNvSpPr txBox="1"/>
          <p:nvPr>
            <p:ph type="title"/>
          </p:nvPr>
        </p:nvSpPr>
        <p:spPr>
          <a:xfrm>
            <a:off x="311700" y="6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sp>
        <p:nvSpPr>
          <p:cNvPr id="820" name="Google Shape;820;p39"/>
          <p:cNvSpPr txBox="1"/>
          <p:nvPr/>
        </p:nvSpPr>
        <p:spPr>
          <a:xfrm>
            <a:off x="779800" y="776750"/>
            <a:ext cx="825600" cy="102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Image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Title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</a:t>
            </a:r>
            <a:r>
              <a:rPr b="1" lang="en" sz="1000"/>
              <a:t>hashtags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cxnSp>
        <p:nvCxnSpPr>
          <p:cNvPr id="821" name="Google Shape;821;p39"/>
          <p:cNvCxnSpPr/>
          <p:nvPr/>
        </p:nvCxnSpPr>
        <p:spPr>
          <a:xfrm>
            <a:off x="1511727" y="1109122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2" name="Google Shape;822;p39"/>
          <p:cNvSpPr/>
          <p:nvPr/>
        </p:nvSpPr>
        <p:spPr>
          <a:xfrm>
            <a:off x="1860696" y="1507637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39"/>
          <p:cNvSpPr txBox="1"/>
          <p:nvPr/>
        </p:nvSpPr>
        <p:spPr>
          <a:xfrm>
            <a:off x="133950" y="1099600"/>
            <a:ext cx="6690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User #1</a:t>
            </a:r>
            <a:endParaRPr b="1" sz="1000"/>
          </a:p>
        </p:txBody>
      </p:sp>
      <p:cxnSp>
        <p:nvCxnSpPr>
          <p:cNvPr id="824" name="Google Shape;824;p39"/>
          <p:cNvCxnSpPr/>
          <p:nvPr/>
        </p:nvCxnSpPr>
        <p:spPr>
          <a:xfrm>
            <a:off x="1485774" y="1559433"/>
            <a:ext cx="334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5" name="Google Shape;825;p39"/>
          <p:cNvSpPr txBox="1"/>
          <p:nvPr/>
        </p:nvSpPr>
        <p:spPr>
          <a:xfrm>
            <a:off x="2143100" y="780549"/>
            <a:ext cx="825600" cy="106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Image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Title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</a:t>
            </a:r>
            <a:r>
              <a:rPr b="1" lang="en" sz="1000"/>
              <a:t>hashtags</a:t>
            </a:r>
            <a:endParaRPr b="1" sz="1000"/>
          </a:p>
        </p:txBody>
      </p:sp>
      <p:sp>
        <p:nvSpPr>
          <p:cNvPr id="826" name="Google Shape;826;p39"/>
          <p:cNvSpPr/>
          <p:nvPr/>
        </p:nvSpPr>
        <p:spPr>
          <a:xfrm>
            <a:off x="3157319" y="750111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39"/>
          <p:cNvSpPr/>
          <p:nvPr/>
        </p:nvSpPr>
        <p:spPr>
          <a:xfrm>
            <a:off x="3157319" y="1003886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39"/>
          <p:cNvSpPr/>
          <p:nvPr/>
        </p:nvSpPr>
        <p:spPr>
          <a:xfrm>
            <a:off x="3157319" y="1257662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39"/>
          <p:cNvSpPr/>
          <p:nvPr/>
        </p:nvSpPr>
        <p:spPr>
          <a:xfrm>
            <a:off x="3245003" y="750111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39"/>
          <p:cNvSpPr/>
          <p:nvPr/>
        </p:nvSpPr>
        <p:spPr>
          <a:xfrm>
            <a:off x="3245003" y="1003886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39"/>
          <p:cNvSpPr/>
          <p:nvPr/>
        </p:nvSpPr>
        <p:spPr>
          <a:xfrm>
            <a:off x="3245003" y="1257662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2" name="Google Shape;832;p39"/>
          <p:cNvCxnSpPr/>
          <p:nvPr/>
        </p:nvCxnSpPr>
        <p:spPr>
          <a:xfrm>
            <a:off x="2875040" y="1112930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3" name="Google Shape;833;p39"/>
          <p:cNvSpPr/>
          <p:nvPr/>
        </p:nvSpPr>
        <p:spPr>
          <a:xfrm>
            <a:off x="3224009" y="1511445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4" name="Google Shape;834;p39"/>
          <p:cNvCxnSpPr/>
          <p:nvPr/>
        </p:nvCxnSpPr>
        <p:spPr>
          <a:xfrm>
            <a:off x="2852568" y="1559418"/>
            <a:ext cx="307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39"/>
          <p:cNvSpPr/>
          <p:nvPr/>
        </p:nvSpPr>
        <p:spPr>
          <a:xfrm>
            <a:off x="2617181" y="855762"/>
            <a:ext cx="254700" cy="60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39"/>
          <p:cNvSpPr txBox="1"/>
          <p:nvPr/>
        </p:nvSpPr>
        <p:spPr>
          <a:xfrm>
            <a:off x="3752300" y="769125"/>
            <a:ext cx="825600" cy="106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Image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Title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</a:t>
            </a:r>
            <a:r>
              <a:rPr b="1" lang="en" sz="1000"/>
              <a:t>hashtags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837" name="Google Shape;837;p39"/>
          <p:cNvSpPr/>
          <p:nvPr/>
        </p:nvSpPr>
        <p:spPr>
          <a:xfrm>
            <a:off x="4766525" y="750111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39"/>
          <p:cNvSpPr/>
          <p:nvPr/>
        </p:nvSpPr>
        <p:spPr>
          <a:xfrm>
            <a:off x="4766525" y="992462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39"/>
          <p:cNvSpPr/>
          <p:nvPr/>
        </p:nvSpPr>
        <p:spPr>
          <a:xfrm>
            <a:off x="4766525" y="1246237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39"/>
          <p:cNvSpPr/>
          <p:nvPr/>
        </p:nvSpPr>
        <p:spPr>
          <a:xfrm>
            <a:off x="4854208" y="750111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39"/>
          <p:cNvSpPr/>
          <p:nvPr/>
        </p:nvSpPr>
        <p:spPr>
          <a:xfrm>
            <a:off x="4854208" y="992462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39"/>
          <p:cNvSpPr/>
          <p:nvPr/>
        </p:nvSpPr>
        <p:spPr>
          <a:xfrm>
            <a:off x="4854208" y="1246237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3" name="Google Shape;843;p39"/>
          <p:cNvCxnSpPr/>
          <p:nvPr/>
        </p:nvCxnSpPr>
        <p:spPr>
          <a:xfrm>
            <a:off x="4484246" y="1101505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4" name="Google Shape;844;p39"/>
          <p:cNvSpPr/>
          <p:nvPr/>
        </p:nvSpPr>
        <p:spPr>
          <a:xfrm>
            <a:off x="4833214" y="1500020"/>
            <a:ext cx="60600" cy="2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5" name="Google Shape;845;p39"/>
          <p:cNvCxnSpPr/>
          <p:nvPr/>
        </p:nvCxnSpPr>
        <p:spPr>
          <a:xfrm>
            <a:off x="4463509" y="1559425"/>
            <a:ext cx="307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6" name="Google Shape;846;p39"/>
          <p:cNvSpPr/>
          <p:nvPr/>
        </p:nvSpPr>
        <p:spPr>
          <a:xfrm>
            <a:off x="4226387" y="844338"/>
            <a:ext cx="254700" cy="60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39"/>
          <p:cNvSpPr txBox="1"/>
          <p:nvPr/>
        </p:nvSpPr>
        <p:spPr>
          <a:xfrm>
            <a:off x="3402475" y="1099600"/>
            <a:ext cx="427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...</a:t>
            </a:r>
            <a:endParaRPr b="1" sz="1600"/>
          </a:p>
        </p:txBody>
      </p:sp>
      <p:sp>
        <p:nvSpPr>
          <p:cNvPr id="848" name="Google Shape;848;p39"/>
          <p:cNvSpPr txBox="1"/>
          <p:nvPr/>
        </p:nvSpPr>
        <p:spPr>
          <a:xfrm>
            <a:off x="723650" y="1939300"/>
            <a:ext cx="6288900" cy="3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     to represent feature of each body parts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e.g. </a:t>
            </a:r>
            <a:r>
              <a:rPr b="1" lang="en">
                <a:solidFill>
                  <a:srgbClr val="9900FF"/>
                </a:solidFill>
              </a:rPr>
              <a:t>shirt</a:t>
            </a:r>
            <a:r>
              <a:rPr lang="en"/>
              <a:t>, </a:t>
            </a:r>
            <a:r>
              <a:rPr b="1" lang="en">
                <a:solidFill>
                  <a:srgbClr val="38761D"/>
                </a:solidFill>
              </a:rPr>
              <a:t>trouser</a:t>
            </a:r>
            <a:endParaRPr b="1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Use      to represent hashtags feature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/>
              <a:t>Predict new image features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KNN search from image pool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400"/>
              <a:buChar char="-"/>
            </a:pPr>
            <a:r>
              <a:rPr lang="en">
                <a:solidFill>
                  <a:srgbClr val="980000"/>
                </a:solidFill>
              </a:rPr>
              <a:t>For task #1, use all features for to search </a:t>
            </a:r>
            <a:r>
              <a:rPr b="1" lang="en">
                <a:solidFill>
                  <a:srgbClr val="980000"/>
                </a:solidFill>
              </a:rPr>
              <a:t>closest image</a:t>
            </a:r>
            <a:endParaRPr b="1">
              <a:solidFill>
                <a:srgbClr val="98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39"/>
          <p:cNvSpPr/>
          <p:nvPr/>
        </p:nvSpPr>
        <p:spPr>
          <a:xfrm>
            <a:off x="6226025" y="1110225"/>
            <a:ext cx="786600" cy="2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39"/>
          <p:cNvSpPr txBox="1"/>
          <p:nvPr/>
        </p:nvSpPr>
        <p:spPr>
          <a:xfrm>
            <a:off x="6888425" y="968500"/>
            <a:ext cx="14538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prefered clothing image</a:t>
            </a:r>
            <a:endParaRPr/>
          </a:p>
        </p:txBody>
      </p:sp>
      <p:sp>
        <p:nvSpPr>
          <p:cNvPr id="851" name="Google Shape;851;p39"/>
          <p:cNvSpPr txBox="1"/>
          <p:nvPr/>
        </p:nvSpPr>
        <p:spPr>
          <a:xfrm>
            <a:off x="5986900" y="732000"/>
            <a:ext cx="1192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KNN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search </a:t>
            </a:r>
            <a:endParaRPr b="1" sz="1000"/>
          </a:p>
        </p:txBody>
      </p:sp>
      <p:sp>
        <p:nvSpPr>
          <p:cNvPr id="852" name="Google Shape;852;p39"/>
          <p:cNvSpPr/>
          <p:nvPr/>
        </p:nvSpPr>
        <p:spPr>
          <a:xfrm>
            <a:off x="4969613" y="1101500"/>
            <a:ext cx="786600" cy="2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39"/>
          <p:cNvSpPr txBox="1"/>
          <p:nvPr/>
        </p:nvSpPr>
        <p:spPr>
          <a:xfrm>
            <a:off x="5018842" y="594125"/>
            <a:ext cx="6690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Predict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image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feature</a:t>
            </a:r>
            <a:endParaRPr b="1" sz="1000"/>
          </a:p>
        </p:txBody>
      </p:sp>
      <p:sp>
        <p:nvSpPr>
          <p:cNvPr id="854" name="Google Shape;854;p39"/>
          <p:cNvSpPr/>
          <p:nvPr/>
        </p:nvSpPr>
        <p:spPr>
          <a:xfrm>
            <a:off x="5957825" y="949558"/>
            <a:ext cx="66600" cy="5220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39"/>
          <p:cNvSpPr/>
          <p:nvPr/>
        </p:nvSpPr>
        <p:spPr>
          <a:xfrm rot="2298493">
            <a:off x="6119018" y="2056449"/>
            <a:ext cx="786428" cy="2180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39"/>
          <p:cNvSpPr txBox="1"/>
          <p:nvPr/>
        </p:nvSpPr>
        <p:spPr>
          <a:xfrm>
            <a:off x="6888425" y="2254775"/>
            <a:ext cx="2089500" cy="15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Prefered clothing parts from multiple images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E.g. shirt from image A,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trouser from image B.</a:t>
            </a:r>
            <a:endParaRPr/>
          </a:p>
        </p:txBody>
      </p:sp>
      <p:sp>
        <p:nvSpPr>
          <p:cNvPr id="857" name="Google Shape;857;p39"/>
          <p:cNvSpPr txBox="1"/>
          <p:nvPr/>
        </p:nvSpPr>
        <p:spPr>
          <a:xfrm>
            <a:off x="5484675" y="2065725"/>
            <a:ext cx="11922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K-NN search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for each feature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58" name="Google Shape;858;p39"/>
          <p:cNvSpPr/>
          <p:nvPr/>
        </p:nvSpPr>
        <p:spPr>
          <a:xfrm>
            <a:off x="1797112" y="743211"/>
            <a:ext cx="66600" cy="21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39"/>
          <p:cNvSpPr/>
          <p:nvPr/>
        </p:nvSpPr>
        <p:spPr>
          <a:xfrm>
            <a:off x="1797112" y="985562"/>
            <a:ext cx="66600" cy="2181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39"/>
          <p:cNvSpPr/>
          <p:nvPr/>
        </p:nvSpPr>
        <p:spPr>
          <a:xfrm>
            <a:off x="1797112" y="1239337"/>
            <a:ext cx="66600" cy="218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39"/>
          <p:cNvSpPr/>
          <p:nvPr/>
        </p:nvSpPr>
        <p:spPr>
          <a:xfrm>
            <a:off x="1884796" y="743211"/>
            <a:ext cx="66600" cy="218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39"/>
          <p:cNvSpPr/>
          <p:nvPr/>
        </p:nvSpPr>
        <p:spPr>
          <a:xfrm>
            <a:off x="1884796" y="985562"/>
            <a:ext cx="66600" cy="2181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39"/>
          <p:cNvSpPr/>
          <p:nvPr/>
        </p:nvSpPr>
        <p:spPr>
          <a:xfrm>
            <a:off x="1884796" y="1239337"/>
            <a:ext cx="66600" cy="218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4" name="Google Shape;864;p39"/>
          <p:cNvGrpSpPr/>
          <p:nvPr/>
        </p:nvGrpSpPr>
        <p:grpSpPr>
          <a:xfrm>
            <a:off x="1665987" y="2267936"/>
            <a:ext cx="154283" cy="714226"/>
            <a:chOff x="391312" y="2883386"/>
            <a:chExt cx="154283" cy="714226"/>
          </a:xfrm>
        </p:grpSpPr>
        <p:sp>
          <p:nvSpPr>
            <p:cNvPr id="865" name="Google Shape;865;p39"/>
            <p:cNvSpPr/>
            <p:nvPr/>
          </p:nvSpPr>
          <p:spPr>
            <a:xfrm>
              <a:off x="391312" y="2883386"/>
              <a:ext cx="66600" cy="2181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391312" y="3125737"/>
              <a:ext cx="66600" cy="218100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391312" y="3379512"/>
              <a:ext cx="66600" cy="2181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478996" y="2883386"/>
              <a:ext cx="66600" cy="218100"/>
            </a:xfrm>
            <a:prstGeom prst="rect">
              <a:avLst/>
            </a:prstGeom>
            <a:solidFill>
              <a:srgbClr val="99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478996" y="3125737"/>
              <a:ext cx="66600" cy="2181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9"/>
            <p:cNvSpPr/>
            <p:nvPr/>
          </p:nvSpPr>
          <p:spPr>
            <a:xfrm>
              <a:off x="478996" y="3379512"/>
              <a:ext cx="66600" cy="2181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1" name="Google Shape;871;p39"/>
          <p:cNvSpPr/>
          <p:nvPr/>
        </p:nvSpPr>
        <p:spPr>
          <a:xfrm>
            <a:off x="1706825" y="3070300"/>
            <a:ext cx="66600" cy="429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39"/>
          <p:cNvSpPr/>
          <p:nvPr/>
        </p:nvSpPr>
        <p:spPr>
          <a:xfrm>
            <a:off x="3525487" y="3313274"/>
            <a:ext cx="66600" cy="218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39"/>
          <p:cNvSpPr/>
          <p:nvPr/>
        </p:nvSpPr>
        <p:spPr>
          <a:xfrm>
            <a:off x="3525487" y="3555624"/>
            <a:ext cx="66600" cy="2181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39"/>
          <p:cNvSpPr/>
          <p:nvPr/>
        </p:nvSpPr>
        <p:spPr>
          <a:xfrm>
            <a:off x="3525487" y="3809400"/>
            <a:ext cx="66600" cy="2181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39"/>
          <p:cNvSpPr/>
          <p:nvPr/>
        </p:nvSpPr>
        <p:spPr>
          <a:xfrm>
            <a:off x="3613171" y="3313274"/>
            <a:ext cx="66600" cy="2181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39"/>
          <p:cNvSpPr/>
          <p:nvPr/>
        </p:nvSpPr>
        <p:spPr>
          <a:xfrm>
            <a:off x="3613171" y="3555624"/>
            <a:ext cx="66600" cy="2181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39"/>
          <p:cNvSpPr/>
          <p:nvPr/>
        </p:nvSpPr>
        <p:spPr>
          <a:xfrm>
            <a:off x="3613171" y="3809400"/>
            <a:ext cx="66600" cy="2181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8" name="Google Shape;8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200" y="847903"/>
            <a:ext cx="334500" cy="6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5200" y="573296"/>
            <a:ext cx="825600" cy="127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9875" y="3499300"/>
            <a:ext cx="883036" cy="47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4820" y="4115439"/>
            <a:ext cx="871230" cy="725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349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55925" y="1159850"/>
            <a:ext cx="321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Lookbook.nu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Crawled: 4000 Users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Scrapy to crawl pictures and user information (~ 48 hrs)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100 images from each user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information such as hashtag, #fans, #following, country, etc are crawled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Currently, 600 Users were used</a:t>
            </a:r>
            <a:endParaRPr/>
          </a:p>
        </p:txBody>
      </p:sp>
      <p:grpSp>
        <p:nvGrpSpPr>
          <p:cNvPr id="78" name="Google Shape;78;p17"/>
          <p:cNvGrpSpPr/>
          <p:nvPr/>
        </p:nvGrpSpPr>
        <p:grpSpPr>
          <a:xfrm>
            <a:off x="3921155" y="431450"/>
            <a:ext cx="4911153" cy="4280593"/>
            <a:chOff x="4572002" y="630525"/>
            <a:chExt cx="4350773" cy="3938351"/>
          </a:xfrm>
        </p:grpSpPr>
        <p:pic>
          <p:nvPicPr>
            <p:cNvPr id="79" name="Google Shape;79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2002" y="630525"/>
              <a:ext cx="4241624" cy="3938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Google Shape;80;p17"/>
            <p:cNvSpPr/>
            <p:nvPr/>
          </p:nvSpPr>
          <p:spPr>
            <a:xfrm>
              <a:off x="7470175" y="634700"/>
              <a:ext cx="1452600" cy="737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349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6" name="Google Shape;86;p18"/>
          <p:cNvSpPr/>
          <p:nvPr/>
        </p:nvSpPr>
        <p:spPr>
          <a:xfrm>
            <a:off x="7192613" y="435988"/>
            <a:ext cx="1639695" cy="80148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204650" y="1497475"/>
            <a:ext cx="2737500" cy="3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user with fans 0 to 7,000 is crawled &amp; 100+ pictures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User with more than 7,000 fans were mostly commercial account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 of the distributions are right skewed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0" l="0" r="0" t="3081"/>
          <a:stretch/>
        </p:blipFill>
        <p:spPr>
          <a:xfrm>
            <a:off x="2942225" y="290875"/>
            <a:ext cx="6201775" cy="47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3954000" y="2370700"/>
            <a:ext cx="1124100" cy="20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Number of Fans</a:t>
            </a:r>
            <a:endParaRPr sz="900"/>
          </a:p>
        </p:txBody>
      </p:sp>
      <p:sp>
        <p:nvSpPr>
          <p:cNvPr id="90" name="Google Shape;90;p18"/>
          <p:cNvSpPr txBox="1"/>
          <p:nvPr/>
        </p:nvSpPr>
        <p:spPr>
          <a:xfrm>
            <a:off x="7227100" y="2370700"/>
            <a:ext cx="1486800" cy="22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Number of Following</a:t>
            </a:r>
            <a:endParaRPr sz="900"/>
          </a:p>
        </p:txBody>
      </p:sp>
      <p:sp>
        <p:nvSpPr>
          <p:cNvPr id="91" name="Google Shape;91;p18"/>
          <p:cNvSpPr txBox="1"/>
          <p:nvPr/>
        </p:nvSpPr>
        <p:spPr>
          <a:xfrm>
            <a:off x="3954012" y="4850000"/>
            <a:ext cx="1486800" cy="22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Number of Looks</a:t>
            </a:r>
            <a:endParaRPr sz="900"/>
          </a:p>
        </p:txBody>
      </p:sp>
      <p:sp>
        <p:nvSpPr>
          <p:cNvPr id="92" name="Google Shape;92;p18"/>
          <p:cNvSpPr txBox="1"/>
          <p:nvPr/>
        </p:nvSpPr>
        <p:spPr>
          <a:xfrm>
            <a:off x="7269075" y="4850000"/>
            <a:ext cx="1486800" cy="22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Number of Likes</a:t>
            </a:r>
            <a:endParaRPr sz="900"/>
          </a:p>
        </p:txBody>
      </p:sp>
      <p:sp>
        <p:nvSpPr>
          <p:cNvPr id="93" name="Google Shape;93;p18"/>
          <p:cNvSpPr txBox="1"/>
          <p:nvPr/>
        </p:nvSpPr>
        <p:spPr>
          <a:xfrm>
            <a:off x="3732900" y="2635950"/>
            <a:ext cx="4696200" cy="15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/>
        </p:nvSpPr>
        <p:spPr>
          <a:xfrm rot="-5400000">
            <a:off x="2626881" y="1097964"/>
            <a:ext cx="646500" cy="20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# Users</a:t>
            </a:r>
            <a:endParaRPr sz="900"/>
          </a:p>
        </p:txBody>
      </p:sp>
      <p:sp>
        <p:nvSpPr>
          <p:cNvPr id="95" name="Google Shape;95;p18"/>
          <p:cNvSpPr txBox="1"/>
          <p:nvPr/>
        </p:nvSpPr>
        <p:spPr>
          <a:xfrm rot="-5400000">
            <a:off x="2689102" y="3703429"/>
            <a:ext cx="646500" cy="20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# Users</a:t>
            </a:r>
            <a:endParaRPr sz="900"/>
          </a:p>
        </p:txBody>
      </p:sp>
      <p:sp>
        <p:nvSpPr>
          <p:cNvPr id="96" name="Google Shape;96;p18"/>
          <p:cNvSpPr txBox="1"/>
          <p:nvPr/>
        </p:nvSpPr>
        <p:spPr>
          <a:xfrm rot="-5400000">
            <a:off x="5757752" y="1147179"/>
            <a:ext cx="646500" cy="20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# Users</a:t>
            </a:r>
            <a:endParaRPr sz="900"/>
          </a:p>
        </p:txBody>
      </p:sp>
      <p:sp>
        <p:nvSpPr>
          <p:cNvPr id="97" name="Google Shape;97;p18"/>
          <p:cNvSpPr txBox="1"/>
          <p:nvPr/>
        </p:nvSpPr>
        <p:spPr>
          <a:xfrm rot="-5400000">
            <a:off x="5801077" y="3638604"/>
            <a:ext cx="646500" cy="20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# Users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349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7192613" y="435988"/>
            <a:ext cx="1639800" cy="801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204650" y="1497475"/>
            <a:ext cx="2858100" cy="3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363 users out of 600 users mentioned their age in personal information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Average age = 28.83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Most of the users are age 29 and 30.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450" y="266812"/>
            <a:ext cx="5813551" cy="46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 rot="-5400000">
            <a:off x="3009727" y="2364279"/>
            <a:ext cx="646500" cy="20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# Users</a:t>
            </a:r>
            <a:endParaRPr sz="900"/>
          </a:p>
        </p:txBody>
      </p:sp>
      <p:sp>
        <p:nvSpPr>
          <p:cNvPr id="107" name="Google Shape;107;p19"/>
          <p:cNvSpPr txBox="1"/>
          <p:nvPr/>
        </p:nvSpPr>
        <p:spPr>
          <a:xfrm>
            <a:off x="5838553" y="4734850"/>
            <a:ext cx="1148400" cy="22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Age</a:t>
            </a:r>
            <a:endParaRPr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349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7192613" y="435988"/>
            <a:ext cx="1639800" cy="801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0" y="1460450"/>
            <a:ext cx="3288300" cy="3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109 users from United States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59 from Poland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46 from United Kingdom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38 from Spain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38 from Germany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31 from France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16902" l="0" r="0" t="0"/>
          <a:stretch/>
        </p:blipFill>
        <p:spPr>
          <a:xfrm>
            <a:off x="3111307" y="708098"/>
            <a:ext cx="5966324" cy="37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Format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4400400" y="1141025"/>
            <a:ext cx="4431900" cy="27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one image, it contains two formats of data: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Words (Title,Hashtag)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 utilize both image and text data, we use image embedding and text embedding and extract feature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48" y="1017725"/>
            <a:ext cx="2919051" cy="40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/>
          <p:nvPr/>
        </p:nvSpPr>
        <p:spPr>
          <a:xfrm>
            <a:off x="575250" y="1674025"/>
            <a:ext cx="2049000" cy="29334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575250" y="4859550"/>
            <a:ext cx="2220900" cy="213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575250" y="1405975"/>
            <a:ext cx="1120800" cy="16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6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Task</a:t>
            </a:r>
            <a:endParaRPr/>
          </a:p>
        </p:txBody>
      </p:sp>
      <p:sp>
        <p:nvSpPr>
          <p:cNvPr id="131" name="Google Shape;131;p22"/>
          <p:cNvSpPr txBox="1"/>
          <p:nvPr/>
        </p:nvSpPr>
        <p:spPr>
          <a:xfrm>
            <a:off x="988950" y="1122252"/>
            <a:ext cx="1474500" cy="299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Street Vibe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#ootd,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#streeview,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#scarlet</a:t>
            </a:r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954875" y="641189"/>
            <a:ext cx="87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Example User</a:t>
            </a:r>
            <a:endParaRPr b="1" sz="1000"/>
          </a:p>
        </p:txBody>
      </p:sp>
      <p:sp>
        <p:nvSpPr>
          <p:cNvPr id="133" name="Google Shape;133;p22"/>
          <p:cNvSpPr txBox="1"/>
          <p:nvPr/>
        </p:nvSpPr>
        <p:spPr>
          <a:xfrm>
            <a:off x="489075" y="4164113"/>
            <a:ext cx="48384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iven the previous posts of a user,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 : recommend a new clothing image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 : recommend a new item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842974" y="1896988"/>
            <a:ext cx="990000" cy="2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6112425" y="1122238"/>
            <a:ext cx="427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?</a:t>
            </a:r>
            <a:endParaRPr b="1" sz="1800"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475" y="1588513"/>
            <a:ext cx="1191450" cy="17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2576500" y="1122177"/>
            <a:ext cx="1474500" cy="299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Fall is coming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#fallscene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#chillvibe</a:t>
            </a:r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4279525" y="1122177"/>
            <a:ext cx="1474500" cy="299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Prague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#holiday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#chic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#sunglasses</a:t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5751" y="1554611"/>
            <a:ext cx="1065450" cy="1825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4249" y="1552763"/>
            <a:ext cx="1103125" cy="18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0275" y="633875"/>
            <a:ext cx="1329800" cy="20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/>
          <p:nvPr/>
        </p:nvSpPr>
        <p:spPr>
          <a:xfrm rot="1951786">
            <a:off x="5861755" y="3663180"/>
            <a:ext cx="990260" cy="2181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6090430" y="2905163"/>
            <a:ext cx="427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?</a:t>
            </a:r>
            <a:endParaRPr b="1" sz="1800"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1372" y="3216172"/>
            <a:ext cx="1347820" cy="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70501" y="4078125"/>
            <a:ext cx="1329800" cy="1015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/>
        </p:nvSpPr>
        <p:spPr>
          <a:xfrm>
            <a:off x="366025" y="1275127"/>
            <a:ext cx="1474500" cy="299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Street Vibe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#ootd,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#streeview,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#scarlet</a:t>
            </a:r>
            <a:endParaRPr/>
          </a:p>
        </p:txBody>
      </p:sp>
      <p:sp>
        <p:nvSpPr>
          <p:cNvPr id="151" name="Google Shape;151;p23"/>
          <p:cNvSpPr/>
          <p:nvPr/>
        </p:nvSpPr>
        <p:spPr>
          <a:xfrm rot="-1799939">
            <a:off x="5407339" y="1873608"/>
            <a:ext cx="990030" cy="21812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 txBox="1"/>
          <p:nvPr/>
        </p:nvSpPr>
        <p:spPr>
          <a:xfrm>
            <a:off x="5806775" y="1445788"/>
            <a:ext cx="427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?</a:t>
            </a:r>
            <a:endParaRPr b="1" sz="1800"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50" y="1741388"/>
            <a:ext cx="1191450" cy="17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1953575" y="1275052"/>
            <a:ext cx="1474500" cy="299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Fall is coming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#fallscene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#chillvibe</a:t>
            </a:r>
            <a:endParaRPr/>
          </a:p>
        </p:txBody>
      </p:sp>
      <p:sp>
        <p:nvSpPr>
          <p:cNvPr id="155" name="Google Shape;155;p23"/>
          <p:cNvSpPr txBox="1"/>
          <p:nvPr/>
        </p:nvSpPr>
        <p:spPr>
          <a:xfrm>
            <a:off x="3656600" y="1275052"/>
            <a:ext cx="1474500" cy="299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Prague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#holiday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#chic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#sunglasses</a:t>
            </a: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826" y="1707486"/>
            <a:ext cx="1065450" cy="1825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1324" y="1705638"/>
            <a:ext cx="1103125" cy="18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3600" y="633875"/>
            <a:ext cx="1329800" cy="20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/>
          <p:nvPr/>
        </p:nvSpPr>
        <p:spPr>
          <a:xfrm rot="1799419">
            <a:off x="5437755" y="3510302"/>
            <a:ext cx="990290" cy="21827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 txBox="1"/>
          <p:nvPr/>
        </p:nvSpPr>
        <p:spPr>
          <a:xfrm>
            <a:off x="5837342" y="3163138"/>
            <a:ext cx="427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?</a:t>
            </a:r>
            <a:endParaRPr b="1" sz="1800"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1772" y="3163147"/>
            <a:ext cx="1347820" cy="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0901" y="4025100"/>
            <a:ext cx="1329800" cy="1015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I_THEME_TEMPLATE_DESIGN">
  <a:themeElements>
    <a:clrScheme name="default">
      <a:dk1>
        <a:srgbClr val="000000"/>
      </a:dk1>
      <a:lt1>
        <a:srgbClr val="E8EAE9"/>
      </a:lt1>
      <a:dk2>
        <a:srgbClr val="000000"/>
      </a:dk2>
      <a:lt2>
        <a:srgbClr val="808080"/>
      </a:lt2>
      <a:accent1>
        <a:srgbClr val="99CCFF"/>
      </a:accent1>
      <a:accent2>
        <a:srgbClr val="CCCCFF"/>
      </a:accent2>
      <a:accent3>
        <a:srgbClr val="E8EAE9"/>
      </a:accent3>
      <a:accent4>
        <a:srgbClr val="99CCFF"/>
      </a:accent4>
      <a:accent5>
        <a:srgbClr val="CCCCFF"/>
      </a:accent5>
      <a:accent6>
        <a:srgbClr val="E8EAE9"/>
      </a:accent6>
      <a:hlink>
        <a:srgbClr val="3333CC"/>
      </a:hlink>
      <a:folHlink>
        <a:srgbClr val="AF67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